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8"/>
  </p:notesMasterIdLst>
  <p:sldIdLst>
    <p:sldId id="270" r:id="rId2"/>
    <p:sldId id="271" r:id="rId3"/>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Lst>
  <p:sldSz cx="9144000" cy="6858000" type="screen4x3"/>
  <p:notesSz cx="6888163" cy="10018713"/>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84871" cy="500936"/>
          </a:xfrm>
          <a:prstGeom prst="rect">
            <a:avLst/>
          </a:prstGeom>
        </p:spPr>
        <p:txBody>
          <a:bodyPr vert="horz" lIns="96606" tIns="48303" rIns="96606" bIns="48303" rtlCol="0"/>
          <a:lstStyle>
            <a:lvl1pPr algn="l">
              <a:defRPr sz="1300"/>
            </a:lvl1pPr>
          </a:lstStyle>
          <a:p>
            <a:endParaRPr lang="ru-RU"/>
          </a:p>
        </p:txBody>
      </p:sp>
      <p:sp>
        <p:nvSpPr>
          <p:cNvPr id="3" name="Дата 2"/>
          <p:cNvSpPr>
            <a:spLocks noGrp="1"/>
          </p:cNvSpPr>
          <p:nvPr>
            <p:ph type="dt" idx="1"/>
          </p:nvPr>
        </p:nvSpPr>
        <p:spPr>
          <a:xfrm>
            <a:off x="3901698" y="0"/>
            <a:ext cx="2984871" cy="500936"/>
          </a:xfrm>
          <a:prstGeom prst="rect">
            <a:avLst/>
          </a:prstGeom>
        </p:spPr>
        <p:txBody>
          <a:bodyPr vert="horz" lIns="96606" tIns="48303" rIns="96606" bIns="48303" rtlCol="0"/>
          <a:lstStyle>
            <a:lvl1pPr algn="r">
              <a:defRPr sz="1300"/>
            </a:lvl1pPr>
          </a:lstStyle>
          <a:p>
            <a:fld id="{0DC050BB-5D38-4EE2-8B32-21025F89A217}" type="datetimeFigureOut">
              <a:rPr lang="ru-RU" smtClean="0"/>
              <a:pPr/>
              <a:t>31.08.2017</a:t>
            </a:fld>
            <a:endParaRPr lang="ru-RU"/>
          </a:p>
        </p:txBody>
      </p:sp>
      <p:sp>
        <p:nvSpPr>
          <p:cNvPr id="4" name="Образ слайда 3"/>
          <p:cNvSpPr>
            <a:spLocks noGrp="1" noRot="1" noChangeAspect="1"/>
          </p:cNvSpPr>
          <p:nvPr>
            <p:ph type="sldImg" idx="2"/>
          </p:nvPr>
        </p:nvSpPr>
        <p:spPr>
          <a:xfrm>
            <a:off x="939800" y="750888"/>
            <a:ext cx="5008563" cy="3757612"/>
          </a:xfrm>
          <a:prstGeom prst="rect">
            <a:avLst/>
          </a:prstGeom>
          <a:noFill/>
          <a:ln w="12700">
            <a:solidFill>
              <a:prstClr val="black"/>
            </a:solidFill>
          </a:ln>
        </p:spPr>
        <p:txBody>
          <a:bodyPr vert="horz" lIns="96606" tIns="48303" rIns="96606" bIns="48303" rtlCol="0" anchor="ctr"/>
          <a:lstStyle/>
          <a:p>
            <a:endParaRPr lang="ru-RU"/>
          </a:p>
        </p:txBody>
      </p:sp>
      <p:sp>
        <p:nvSpPr>
          <p:cNvPr id="5" name="Заметки 4"/>
          <p:cNvSpPr>
            <a:spLocks noGrp="1"/>
          </p:cNvSpPr>
          <p:nvPr>
            <p:ph type="body" sz="quarter" idx="3"/>
          </p:nvPr>
        </p:nvSpPr>
        <p:spPr>
          <a:xfrm>
            <a:off x="688817" y="4758889"/>
            <a:ext cx="5510530" cy="4508421"/>
          </a:xfrm>
          <a:prstGeom prst="rect">
            <a:avLst/>
          </a:prstGeom>
        </p:spPr>
        <p:txBody>
          <a:bodyPr vert="horz" lIns="96606" tIns="48303" rIns="96606" bIns="48303"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9516038"/>
            <a:ext cx="2984871" cy="500936"/>
          </a:xfrm>
          <a:prstGeom prst="rect">
            <a:avLst/>
          </a:prstGeom>
        </p:spPr>
        <p:txBody>
          <a:bodyPr vert="horz" lIns="96606" tIns="48303" rIns="96606" bIns="48303" rtlCol="0" anchor="b"/>
          <a:lstStyle>
            <a:lvl1pPr algn="l">
              <a:defRPr sz="1300"/>
            </a:lvl1pPr>
          </a:lstStyle>
          <a:p>
            <a:endParaRPr lang="ru-RU"/>
          </a:p>
        </p:txBody>
      </p:sp>
      <p:sp>
        <p:nvSpPr>
          <p:cNvPr id="7" name="Номер слайда 6"/>
          <p:cNvSpPr>
            <a:spLocks noGrp="1"/>
          </p:cNvSpPr>
          <p:nvPr>
            <p:ph type="sldNum" sz="quarter" idx="5"/>
          </p:nvPr>
        </p:nvSpPr>
        <p:spPr>
          <a:xfrm>
            <a:off x="3901698" y="9516038"/>
            <a:ext cx="2984871" cy="500936"/>
          </a:xfrm>
          <a:prstGeom prst="rect">
            <a:avLst/>
          </a:prstGeom>
        </p:spPr>
        <p:txBody>
          <a:bodyPr vert="horz" lIns="96606" tIns="48303" rIns="96606" bIns="48303" rtlCol="0" anchor="b"/>
          <a:lstStyle>
            <a:lvl1pPr algn="r">
              <a:defRPr sz="1300"/>
            </a:lvl1pPr>
          </a:lstStyle>
          <a:p>
            <a:fld id="{20F6CF6C-691D-4A78-8D40-8F4640650897}"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20F6CF6C-691D-4A78-8D40-8F4640650897}" type="slidenum">
              <a:rPr lang="ru-RU" smtClean="0"/>
              <a:pPr/>
              <a:t>4</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2"/>
      </p:bgRef>
    </p:bg>
    <p:spTree>
      <p:nvGrpSpPr>
        <p:cNvPr id="1" name=""/>
        <p:cNvGrpSpPr/>
        <p:nvPr/>
      </p:nvGrpSpPr>
      <p:grpSpPr>
        <a:xfrm>
          <a:off x="0" y="0"/>
          <a:ext cx="0" cy="0"/>
          <a:chOff x="0" y="0"/>
          <a:chExt cx="0" cy="0"/>
        </a:xfrm>
      </p:grpSpPr>
      <p:sp>
        <p:nvSpPr>
          <p:cNvPr id="7" name="Полилиния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Полилиния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Заголовок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5B106E36-FD25-4E2D-B0AA-010F637433A0}" type="datetimeFigureOut">
              <a:rPr lang="ru-RU" smtClean="0"/>
              <a:pPr/>
              <a:t>31.08.2017</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31.08.2017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31.08.2017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lgn="l">
              <a:defRPr/>
            </a:lvl1p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31.08.2017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7" name="Полилиния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Полилиния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Заголовок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31.08.2017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31.08.2017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31.08.2017</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320"/>
            <a:ext cx="7470648" cy="1143000"/>
          </a:xfrm>
        </p:spPr>
        <p:txBody>
          <a:bodyPr anchor="ctr"/>
          <a:lstStyle>
            <a:lvl1pPr algn="l">
              <a:defRPr sz="4600"/>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31.08.2017</a:t>
            </a:fld>
            <a:endParaRPr lang="ru-RU"/>
          </a:p>
        </p:txBody>
      </p:sp>
      <p:sp>
        <p:nvSpPr>
          <p:cNvPr id="8" name="Номер слайда 7"/>
          <p:cNvSpPr>
            <a:spLocks noGrp="1"/>
          </p:cNvSpPr>
          <p:nvPr>
            <p:ph type="sldNum" sz="quarter" idx="11"/>
          </p:nvPr>
        </p:nvSpPr>
        <p:spPr/>
        <p:txBody>
          <a:bodyPr/>
          <a:lstStyle/>
          <a:p>
            <a:fld id="{725C68B6-61C2-468F-89AB-4B9F7531AA68}" type="slidenum">
              <a:rPr lang="ru-RU" smtClean="0"/>
              <a:pPr/>
              <a:t>‹#›</a:t>
            </a:fld>
            <a:endParaRPr lang="ru-RU"/>
          </a:p>
        </p:txBody>
      </p:sp>
      <p:sp>
        <p:nvSpPr>
          <p:cNvPr id="9" name="Нижний колонтитул 8"/>
          <p:cNvSpPr>
            <a:spLocks noGrp="1"/>
          </p:cNvSpPr>
          <p:nvPr>
            <p:ph type="ftr" sz="quarter" idx="12"/>
          </p:nvPr>
        </p:nvSpPr>
        <p:spPr/>
        <p:txBody>
          <a:bodyPr/>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31.08.2017</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31.08.2017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156448" y="6422064"/>
            <a:ext cx="762000" cy="365125"/>
          </a:xfrm>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a:xfrm>
            <a:off x="457200" y="6422064"/>
            <a:ext cx="2133600" cy="365125"/>
          </a:xfrm>
        </p:spPr>
        <p:txBody>
          <a:bodyPr/>
          <a:lstStyle/>
          <a:p>
            <a:fld id="{5B106E36-FD25-4E2D-B0AA-010F637433A0}" type="datetimeFigureOut">
              <a:rPr lang="ru-RU" smtClean="0"/>
              <a:pPr/>
              <a:t>31.08.2017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Полилиния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Полилиния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Заголовок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5B106E36-FD25-4E2D-B0AA-010F637433A0}" type="datetimeFigureOut">
              <a:rPr lang="ru-RU" smtClean="0"/>
              <a:pPr/>
              <a:t>31.08.2017</a:t>
            </a:fld>
            <a:endParaRPr lang="ru-RU"/>
          </a:p>
        </p:txBody>
      </p:sp>
      <p:sp>
        <p:nvSpPr>
          <p:cNvPr id="22" name="Нижний колонтитул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ru-RU"/>
          </a:p>
        </p:txBody>
      </p:sp>
      <p:sp>
        <p:nvSpPr>
          <p:cNvPr id="18" name="Номер слайда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725C68B6-61C2-468F-89AB-4B9F7531AA68}" type="slidenum">
              <a:rPr lang="ru-RU" smtClean="0"/>
              <a:pPr/>
              <a:t>‹#›</a:t>
            </a:fld>
            <a:endParaRPr lang="ru-RU"/>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http://therpk.ru/wp-content/uploads/2015/11/a11.jpg" TargetMode="External"/><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http://pskovlib.ru/res/2015/books/book-terror-7.jpg" TargetMode="External"/><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http://therpk.ru/wp-content/uploads/2015/11/a14.jpg" TargetMode="External"/><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https://ozon-st.cdn.ngenix.net/multimedia/1000217945.jpg" TargetMode="External"/><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https://ozon-st.cdn.ngenix.net/multimedia/c300/1000714933.jpg" TargetMode="External"/><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https://www.e-reading.club/cover/86/86517.jpg" TargetMode="External"/><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http://lib05.ru/sites/default/files/content/File/10_6.jpg"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https://ozon-st.cdn.ngenix.net/multimedia/1000153260.jpg" TargetMode="External"/><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http://lib05.ru/sites/default/files/content/File/2_6.jpg" TargetMode="External"/><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http://lib05.ru/sites/default/files/content/File/12_3.jpg" TargetMode="External"/><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http://www.lib05.ru/sites/default/files/content/news/antiter_16_3.jpg" TargetMode="External"/><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Рисунок 7" descr="Картинки по запросу терроризм вектор рисунок"/>
          <p:cNvPicPr/>
          <p:nvPr/>
        </p:nvPicPr>
        <p:blipFill>
          <a:blip r:embed="rId2" cstate="print"/>
          <a:srcRect/>
          <a:stretch>
            <a:fillRect/>
          </a:stretch>
        </p:blipFill>
        <p:spPr bwMode="auto">
          <a:xfrm>
            <a:off x="0" y="0"/>
            <a:ext cx="9396536" cy="6381328"/>
          </a:xfrm>
          <a:prstGeom prst="rect">
            <a:avLst/>
          </a:prstGeom>
          <a:noFill/>
          <a:ln w="9525">
            <a:noFill/>
            <a:miter lim="800000"/>
            <a:headEnd/>
            <a:tailEnd/>
          </a:ln>
          <a:effectLst>
            <a:softEdge rad="317500"/>
          </a:effectLst>
        </p:spPr>
      </p:pic>
      <p:sp>
        <p:nvSpPr>
          <p:cNvPr id="29701" name="WordArt 5"/>
          <p:cNvSpPr>
            <a:spLocks noChangeArrowheads="1" noChangeShapeType="1" noTextEdit="1"/>
          </p:cNvSpPr>
          <p:nvPr/>
        </p:nvSpPr>
        <p:spPr bwMode="auto">
          <a:xfrm>
            <a:off x="0" y="5085184"/>
            <a:ext cx="9144000" cy="1584176"/>
          </a:xfrm>
          <a:prstGeom prst="rect">
            <a:avLst/>
          </a:prstGeom>
        </p:spPr>
        <p:txBody>
          <a:bodyPr wrap="none" fromWordArt="1">
            <a:prstTxWarp prst="textPlain">
              <a:avLst>
                <a:gd name="adj" fmla="val 50000"/>
              </a:avLst>
            </a:prstTxWarp>
          </a:bodyPr>
          <a:lstStyle/>
          <a:p>
            <a:pPr algn="ctr" rtl="0"/>
            <a:r>
              <a:rPr lang="ru-RU" sz="3600" kern="10" spc="0" dirty="0" smtClean="0">
                <a:ln w="9525">
                  <a:solidFill>
                    <a:srgbClr val="622423"/>
                  </a:solidFill>
                  <a:round/>
                  <a:headEnd/>
                  <a:tailEnd/>
                </a:ln>
                <a:gradFill rotWithShape="0">
                  <a:gsLst>
                    <a:gs pos="0">
                      <a:srgbClr val="FFFF00"/>
                    </a:gs>
                    <a:gs pos="100000">
                      <a:srgbClr val="FF9933"/>
                    </a:gs>
                  </a:gsLst>
                  <a:path path="rect">
                    <a:fillToRect l="50000" t="50000" r="50000" b="50000"/>
                  </a:path>
                </a:gradFill>
                <a:effectLst/>
                <a:latin typeface="Impact"/>
              </a:rPr>
              <a:t>Терроризм –</a:t>
            </a:r>
          </a:p>
          <a:p>
            <a:pPr algn="ctr" rtl="0"/>
            <a:r>
              <a:rPr lang="ru-RU" sz="3600" kern="10" spc="0" dirty="0" smtClean="0">
                <a:ln w="9525">
                  <a:solidFill>
                    <a:srgbClr val="622423"/>
                  </a:solidFill>
                  <a:round/>
                  <a:headEnd/>
                  <a:tailEnd/>
                </a:ln>
                <a:gradFill rotWithShape="0">
                  <a:gsLst>
                    <a:gs pos="0">
                      <a:srgbClr val="FFFF00"/>
                    </a:gs>
                    <a:gs pos="100000">
                      <a:srgbClr val="FF9933"/>
                    </a:gs>
                  </a:gsLst>
                  <a:path path="rect">
                    <a:fillToRect l="50000" t="50000" r="50000" b="50000"/>
                  </a:path>
                </a:gradFill>
                <a:effectLst/>
                <a:latin typeface="Impact"/>
              </a:rPr>
              <a:t> глобальная  проблема  современного  мира</a:t>
            </a:r>
            <a:endParaRPr lang="ru-RU" sz="3600" kern="10" spc="0" dirty="0">
              <a:ln w="9525">
                <a:solidFill>
                  <a:srgbClr val="622423"/>
                </a:solidFill>
                <a:round/>
                <a:headEnd/>
                <a:tailEnd/>
              </a:ln>
              <a:gradFill rotWithShape="0">
                <a:gsLst>
                  <a:gs pos="0">
                    <a:srgbClr val="FFFF00"/>
                  </a:gs>
                  <a:gs pos="100000">
                    <a:srgbClr val="FF9933"/>
                  </a:gs>
                </a:gsLst>
                <a:path path="rect">
                  <a:fillToRect l="50000" t="50000" r="50000" b="50000"/>
                </a:path>
              </a:gradFill>
              <a:effectLst/>
              <a:latin typeface="Impac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87824" y="274638"/>
            <a:ext cx="5832648" cy="6583362"/>
          </a:xfrm>
        </p:spPr>
        <p:txBody>
          <a:bodyPr>
            <a:normAutofit/>
          </a:bodyPr>
          <a:lstStyle/>
          <a:p>
            <a:r>
              <a:rPr lang="ru-RU" sz="2000" b="1" dirty="0" smtClean="0">
                <a:solidFill>
                  <a:srgbClr val="FFC000"/>
                </a:solidFill>
                <a:latin typeface="Times New Roman" pitchFamily="18" charset="0"/>
                <a:cs typeface="Times New Roman" pitchFamily="18" charset="0"/>
              </a:rPr>
              <a:t>Нетаньяху, Б. Война с терроризмом : как демократии могут нанести поражение сети международного терроризма / Б. Нетаньяху; пер. </a:t>
            </a:r>
            <a:r>
              <a:rPr lang="ru-RU" sz="2000" b="1" dirty="0" err="1" smtClean="0">
                <a:solidFill>
                  <a:srgbClr val="FFC000"/>
                </a:solidFill>
                <a:latin typeface="Times New Roman" pitchFamily="18" charset="0"/>
                <a:cs typeface="Times New Roman" pitchFamily="18" charset="0"/>
              </a:rPr>
              <a:t>c</a:t>
            </a:r>
            <a:r>
              <a:rPr lang="ru-RU" sz="2000" b="1" dirty="0" smtClean="0">
                <a:solidFill>
                  <a:srgbClr val="FFC000"/>
                </a:solidFill>
                <a:latin typeface="Times New Roman" pitchFamily="18" charset="0"/>
                <a:cs typeface="Times New Roman" pitchFamily="18" charset="0"/>
              </a:rPr>
              <a:t> англ. Е. </a:t>
            </a:r>
            <a:r>
              <a:rPr lang="ru-RU" sz="2000" b="1" dirty="0" err="1" smtClean="0">
                <a:solidFill>
                  <a:srgbClr val="FFC000"/>
                </a:solidFill>
                <a:latin typeface="Times New Roman" pitchFamily="18" charset="0"/>
                <a:cs typeface="Times New Roman" pitchFamily="18" charset="0"/>
              </a:rPr>
              <a:t>Бучацкая</a:t>
            </a:r>
            <a:r>
              <a:rPr lang="ru-RU" sz="2000" b="1" dirty="0" smtClean="0">
                <a:solidFill>
                  <a:srgbClr val="FFC000"/>
                </a:solidFill>
                <a:latin typeface="Times New Roman" pitchFamily="18" charset="0"/>
                <a:cs typeface="Times New Roman" pitchFamily="18" charset="0"/>
              </a:rPr>
              <a:t>; ред. Е. </a:t>
            </a:r>
            <a:r>
              <a:rPr lang="ru-RU" sz="2000" b="1" dirty="0" err="1" smtClean="0">
                <a:solidFill>
                  <a:srgbClr val="FFC000"/>
                </a:solidFill>
                <a:latin typeface="Times New Roman" pitchFamily="18" charset="0"/>
                <a:cs typeface="Times New Roman" pitchFamily="18" charset="0"/>
              </a:rPr>
              <a:t>Харитонова.-Москва</a:t>
            </a:r>
            <a:r>
              <a:rPr lang="ru-RU" sz="2000" b="1" dirty="0" smtClean="0">
                <a:solidFill>
                  <a:srgbClr val="FFC000"/>
                </a:solidFill>
                <a:latin typeface="Times New Roman" pitchFamily="18" charset="0"/>
                <a:cs typeface="Times New Roman" pitchFamily="18" charset="0"/>
              </a:rPr>
              <a:t>: </a:t>
            </a:r>
            <a:r>
              <a:rPr lang="ru-RU" sz="2000" b="1" dirty="0" err="1" smtClean="0">
                <a:solidFill>
                  <a:srgbClr val="FFC000"/>
                </a:solidFill>
                <a:latin typeface="Times New Roman" pitchFamily="18" charset="0"/>
                <a:cs typeface="Times New Roman" pitchFamily="18" charset="0"/>
              </a:rPr>
              <a:t>Альпина</a:t>
            </a:r>
            <a:r>
              <a:rPr lang="ru-RU" sz="2000" b="1" dirty="0" smtClean="0">
                <a:solidFill>
                  <a:srgbClr val="FFC000"/>
                </a:solidFill>
                <a:latin typeface="Times New Roman" pitchFamily="18" charset="0"/>
                <a:cs typeface="Times New Roman" pitchFamily="18" charset="0"/>
              </a:rPr>
              <a:t> </a:t>
            </a:r>
            <a:r>
              <a:rPr lang="ru-RU" sz="2000" b="1" dirty="0" err="1" smtClean="0">
                <a:solidFill>
                  <a:srgbClr val="FFC000"/>
                </a:solidFill>
                <a:latin typeface="Times New Roman" pitchFamily="18" charset="0"/>
                <a:cs typeface="Times New Roman" pitchFamily="18" charset="0"/>
              </a:rPr>
              <a:t>Паблишер</a:t>
            </a:r>
            <a:r>
              <a:rPr lang="ru-RU" sz="2000" b="1" dirty="0" smtClean="0">
                <a:solidFill>
                  <a:srgbClr val="FFC000"/>
                </a:solidFill>
                <a:latin typeface="Times New Roman" pitchFamily="18" charset="0"/>
                <a:cs typeface="Times New Roman" pitchFamily="18" charset="0"/>
              </a:rPr>
              <a:t>, 2002.-206, [2] с</a:t>
            </a:r>
            <a:r>
              <a:rPr lang="ru-RU" sz="1600" b="1" dirty="0" smtClean="0">
                <a:solidFill>
                  <a:srgbClr val="FFC000"/>
                </a:solidFill>
                <a:latin typeface="Times New Roman" pitchFamily="18" charset="0"/>
                <a:cs typeface="Times New Roman" pitchFamily="18" charset="0"/>
              </a:rPr>
              <a:t/>
            </a:r>
            <a:br>
              <a:rPr lang="ru-RU" sz="1600" b="1" dirty="0" smtClean="0">
                <a:solidFill>
                  <a:srgbClr val="FFC000"/>
                </a:solidFill>
                <a:latin typeface="Times New Roman" pitchFamily="18" charset="0"/>
                <a:cs typeface="Times New Roman" pitchFamily="18" charset="0"/>
              </a:rPr>
            </a:br>
            <a:r>
              <a:rPr lang="ru-RU" sz="1600" b="1" dirty="0" smtClean="0">
                <a:solidFill>
                  <a:srgbClr val="FFC000"/>
                </a:solidFill>
                <a:latin typeface="Times New Roman" pitchFamily="18" charset="0"/>
                <a:cs typeface="Times New Roman" pitchFamily="18" charset="0"/>
              </a:rPr>
              <a:t> </a:t>
            </a:r>
            <a:r>
              <a:rPr lang="ru-RU" sz="1600" dirty="0" smtClean="0">
                <a:latin typeface="Times New Roman" pitchFamily="18" charset="0"/>
                <a:cs typeface="Times New Roman" pitchFamily="18" charset="0"/>
              </a:rPr>
              <a:t/>
            </a:r>
            <a:br>
              <a:rPr lang="ru-RU" sz="16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Международный терроризм, тесно связанный с исламским фундаментализмом, грозит стать главным фактором нестабильности в XXI веке. 11 сентября 2001 г. мир увидел, насколько изощренны способы, к которым террористы прибегают сегодня. Взрыв башен-близнецов ВТЦ показал, что болезнь под названием `терроризм` перешла уже в такую стадию, когда победить ее можно лишь совместными усилиями мирового сообщества.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В своей новой книге экс-премьер-министр Израиля </a:t>
            </a:r>
            <a:r>
              <a:rPr lang="ru-RU" sz="1800" dirty="0" err="1" smtClean="0">
                <a:latin typeface="Times New Roman" pitchFamily="18" charset="0"/>
                <a:cs typeface="Times New Roman" pitchFamily="18" charset="0"/>
              </a:rPr>
              <a:t>Беньямин</a:t>
            </a:r>
            <a:r>
              <a:rPr lang="ru-RU" sz="1800" dirty="0" smtClean="0">
                <a:latin typeface="Times New Roman" pitchFamily="18" charset="0"/>
                <a:cs typeface="Times New Roman" pitchFamily="18" charset="0"/>
              </a:rPr>
              <a:t> Нетаньяху, человек, которого по праву можно считать экспертом в вопросах борьбы с терроризмом, анализирует современную ситуацию и показывает, как можно противостоять этому злу. Книга основана на богатом фактическом материале: приводится информация о самых громких терактах прошлого, террористических организациях и их лидерах</a:t>
            </a:r>
            <a:br>
              <a:rPr lang="ru-RU" sz="1800" dirty="0" smtClean="0">
                <a:latin typeface="Times New Roman" pitchFamily="18" charset="0"/>
                <a:cs typeface="Times New Roman" pitchFamily="18" charset="0"/>
              </a:rPr>
            </a:br>
            <a:endParaRPr lang="ru-RU" sz="1800" dirty="0">
              <a:latin typeface="Times New Roman" pitchFamily="18" charset="0"/>
              <a:cs typeface="Times New Roman" pitchFamily="18" charset="0"/>
            </a:endParaRPr>
          </a:p>
        </p:txBody>
      </p:sp>
      <p:pic>
        <p:nvPicPr>
          <p:cNvPr id="7170" name="Picture 2" descr="Картинки по запросу книга терроризм угроза человечеству в 21 веке"/>
          <p:cNvPicPr>
            <a:picLocks noChangeAspect="1" noChangeArrowheads="1"/>
          </p:cNvPicPr>
          <p:nvPr/>
        </p:nvPicPr>
        <p:blipFill>
          <a:blip r:embed="rId2" r:link="rId3" cstate="print"/>
          <a:srcRect/>
          <a:stretch>
            <a:fillRect/>
          </a:stretch>
        </p:blipFill>
        <p:spPr bwMode="auto">
          <a:xfrm>
            <a:off x="539552" y="1196752"/>
            <a:ext cx="2209159" cy="335705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699792" y="260648"/>
            <a:ext cx="5976664" cy="6264696"/>
          </a:xfrm>
        </p:spPr>
        <p:txBody>
          <a:bodyPr>
            <a:normAutofit fontScale="90000"/>
          </a:bodyPr>
          <a:lstStyle/>
          <a:p>
            <a:r>
              <a:rPr lang="ru-RU" sz="2200" b="1" dirty="0" smtClean="0">
                <a:solidFill>
                  <a:srgbClr val="FFC000"/>
                </a:solidFill>
                <a:latin typeface="Times New Roman" pitchFamily="18" charset="0"/>
                <a:cs typeface="Times New Roman" pitchFamily="18" charset="0"/>
              </a:rPr>
              <a:t>Полежаев, А. П. Терроризм и антитеррористические меры (организация, методы и средства) : вопросы и ответы / А. П. Полежаев, М. Ф. Савелий; ред. М. Ф. </a:t>
            </a:r>
            <a:r>
              <a:rPr lang="ru-RU" sz="2200" b="1" dirty="0" err="1" smtClean="0">
                <a:solidFill>
                  <a:srgbClr val="FFC000"/>
                </a:solidFill>
                <a:latin typeface="Times New Roman" pitchFamily="18" charset="0"/>
                <a:cs typeface="Times New Roman" pitchFamily="18" charset="0"/>
              </a:rPr>
              <a:t>Савелий.-Москва</a:t>
            </a:r>
            <a:r>
              <a:rPr lang="ru-RU" sz="2200" b="1" dirty="0" smtClean="0">
                <a:solidFill>
                  <a:srgbClr val="FFC000"/>
                </a:solidFill>
                <a:latin typeface="Times New Roman" pitchFamily="18" charset="0"/>
                <a:cs typeface="Times New Roman" pitchFamily="18" charset="0"/>
              </a:rPr>
              <a:t>:</a:t>
            </a:r>
            <a:r>
              <a:rPr lang="ru-RU" sz="1600" b="1" dirty="0" smtClean="0">
                <a:solidFill>
                  <a:srgbClr val="FFC000"/>
                </a:solidFill>
                <a:latin typeface="Times New Roman" pitchFamily="18" charset="0"/>
                <a:cs typeface="Times New Roman" pitchFamily="18" charset="0"/>
              </a:rPr>
              <a:t/>
            </a:r>
            <a:br>
              <a:rPr lang="ru-RU" sz="1600" b="1" dirty="0" smtClean="0">
                <a:solidFill>
                  <a:srgbClr val="FFC000"/>
                </a:solidFill>
                <a:latin typeface="Times New Roman" pitchFamily="18" charset="0"/>
                <a:cs typeface="Times New Roman" pitchFamily="18" charset="0"/>
              </a:rPr>
            </a:br>
            <a:r>
              <a:rPr lang="ru-RU" sz="1600" b="1" dirty="0" smtClean="0">
                <a:solidFill>
                  <a:srgbClr val="FFC000"/>
                </a:solidFill>
                <a:latin typeface="Times New Roman" pitchFamily="18" charset="0"/>
                <a:cs typeface="Times New Roman" pitchFamily="18" charset="0"/>
              </a:rPr>
              <a:t>	</a:t>
            </a:r>
            <a:r>
              <a:rPr lang="ru-RU" sz="2000" dirty="0" smtClean="0">
                <a:latin typeface="Times New Roman" pitchFamily="18" charset="0"/>
                <a:cs typeface="Times New Roman" pitchFamily="18" charset="0"/>
              </a:rPr>
              <a:t>В данной работе рассматриваются актуальные вопросы борьбы с терроризмом на современном этапе. Пособие состоит из пяти разделов, в которых в виде вопросов и ответов излагаются организация, средства, методы и отдельные мероприятия по профилактике терроризма на различных объектах, осуществляемые правоохранительными органами. Значительное место отведено опыту борьбы с терроризмом зарубежных стран, использованию высоких информационных технологий и технического прогресса в этой сфере деятельности.</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Книга предназначена широкому кругу читателей. Она может служить учебным пособием для студентов вузов и средних учебных заведений. Пособие успешно могут использовать сотрудники правоохранительных органов, частные охранные структуры, предприятия и общественные организации.</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 </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 </a:t>
            </a:r>
            <a:r>
              <a:rPr lang="ru-RU" sz="1400" dirty="0" smtClean="0"/>
              <a:t/>
            </a:r>
            <a:br>
              <a:rPr lang="ru-RU" sz="1400" dirty="0" smtClean="0"/>
            </a:br>
            <a:endParaRPr lang="ru-RU" sz="1400" dirty="0">
              <a:latin typeface="Times New Roman" pitchFamily="18" charset="0"/>
              <a:cs typeface="Times New Roman" pitchFamily="18" charset="0"/>
            </a:endParaRPr>
          </a:p>
        </p:txBody>
      </p:sp>
      <p:pic>
        <p:nvPicPr>
          <p:cNvPr id="8194" name="Picture 2" descr="Картинки по запросу книга терроризм и антитеррористические меры"/>
          <p:cNvPicPr>
            <a:picLocks noChangeAspect="1" noChangeArrowheads="1"/>
          </p:cNvPicPr>
          <p:nvPr/>
        </p:nvPicPr>
        <p:blipFill>
          <a:blip r:embed="rId2" r:link="rId3" cstate="print"/>
          <a:srcRect/>
          <a:stretch>
            <a:fillRect/>
          </a:stretch>
        </p:blipFill>
        <p:spPr bwMode="auto">
          <a:xfrm>
            <a:off x="251520" y="836712"/>
            <a:ext cx="2232248" cy="363494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87824" y="404664"/>
            <a:ext cx="5842992" cy="6178698"/>
          </a:xfrm>
        </p:spPr>
        <p:txBody>
          <a:bodyPr>
            <a:normAutofit/>
          </a:bodyPr>
          <a:lstStyle/>
          <a:p>
            <a:r>
              <a:rPr lang="ru-RU" sz="2000" b="1" dirty="0" smtClean="0">
                <a:solidFill>
                  <a:srgbClr val="FFC000"/>
                </a:solidFill>
                <a:latin typeface="Times New Roman" pitchFamily="18" charset="0"/>
                <a:cs typeface="Times New Roman" pitchFamily="18" charset="0"/>
              </a:rPr>
              <a:t>Брасс, А.     Палестинские истоки / А. </a:t>
            </a:r>
            <a:r>
              <a:rPr lang="ru-RU" sz="2000" b="1" dirty="0" err="1" smtClean="0">
                <a:solidFill>
                  <a:srgbClr val="FFC000"/>
                </a:solidFill>
                <a:latin typeface="Times New Roman" pitchFamily="18" charset="0"/>
                <a:cs typeface="Times New Roman" pitchFamily="18" charset="0"/>
              </a:rPr>
              <a:t>Брасс.-Москва</a:t>
            </a:r>
            <a:r>
              <a:rPr lang="ru-RU" sz="2000" b="1" dirty="0" smtClean="0">
                <a:solidFill>
                  <a:srgbClr val="FFC000"/>
                </a:solidFill>
                <a:latin typeface="Times New Roman" pitchFamily="18" charset="0"/>
                <a:cs typeface="Times New Roman" pitchFamily="18" charset="0"/>
              </a:rPr>
              <a:t>: </a:t>
            </a:r>
            <a:r>
              <a:rPr lang="ru-RU" sz="2000" b="1" dirty="0" err="1" smtClean="0">
                <a:solidFill>
                  <a:srgbClr val="FFC000"/>
                </a:solidFill>
                <a:latin typeface="Times New Roman" pitchFamily="18" charset="0"/>
                <a:cs typeface="Times New Roman" pitchFamily="18" charset="0"/>
              </a:rPr>
              <a:t>Олма-Пресс</a:t>
            </a:r>
            <a:r>
              <a:rPr lang="ru-RU" sz="2000" b="1" dirty="0" smtClean="0">
                <a:solidFill>
                  <a:srgbClr val="FFC000"/>
                </a:solidFill>
                <a:latin typeface="Times New Roman" pitchFamily="18" charset="0"/>
                <a:cs typeface="Times New Roman" pitchFamily="18" charset="0"/>
              </a:rPr>
              <a:t> Образование, 2004.-347, [5 с.-(Терроризм: история и современность)</a:t>
            </a:r>
            <a:r>
              <a:rPr lang="ru-RU" sz="1800" dirty="0" smtClean="0"/>
              <a:t/>
            </a:r>
            <a:br>
              <a:rPr lang="ru-RU" sz="1800" dirty="0" smtClean="0"/>
            </a:br>
            <a:r>
              <a:rPr lang="ru-RU" sz="1800" dirty="0" smtClean="0"/>
              <a:t> </a:t>
            </a:r>
            <a:br>
              <a:rPr lang="ru-RU" sz="1800" dirty="0" smtClean="0"/>
            </a:br>
            <a:r>
              <a:rPr lang="ru-RU" sz="1800" dirty="0" smtClean="0"/>
              <a:t>	</a:t>
            </a:r>
            <a:r>
              <a:rPr lang="ru-RU" sz="1800" dirty="0" smtClean="0">
                <a:latin typeface="Times New Roman" pitchFamily="18" charset="0"/>
                <a:cs typeface="Times New Roman" pitchFamily="18" charset="0"/>
              </a:rPr>
              <a:t>У истории до сих пор нет однозначного ответа на вопрос: кем приходятся друг другу израильтяне и арабы - "двоюродными братьями" или заклятыми врагами? И почему пламя террора, зародившееся на фоне создания Организации освобождения Палестины (ООП), продолжает бушевать до сих пор? Многие шокирующие материалы книги Александра Брасса "Палестинские истоки" впервые представлены мировой общественности. Действия крупнейших арабских террористических организаций, антитеррористические операции израильских служб, среди которых выделяется сверхсекретное подразделение "Моссада", и многое другое - впервые в этой книге!</a:t>
            </a:r>
            <a:r>
              <a:rPr lang="ru-RU" sz="1200" dirty="0" smtClean="0"/>
              <a:t/>
            </a:r>
            <a:br>
              <a:rPr lang="ru-RU" sz="1200" dirty="0" smtClean="0"/>
            </a:br>
            <a:r>
              <a:rPr lang="ru-RU" sz="1200" dirty="0" smtClean="0"/>
              <a:t> </a:t>
            </a:r>
            <a:br>
              <a:rPr lang="ru-RU" sz="1200" dirty="0" smtClean="0"/>
            </a:br>
            <a:endParaRPr lang="ru-RU" sz="1200" dirty="0">
              <a:latin typeface="Times New Roman" pitchFamily="18" charset="0"/>
              <a:cs typeface="Times New Roman" pitchFamily="18" charset="0"/>
            </a:endParaRPr>
          </a:p>
        </p:txBody>
      </p:sp>
      <p:pic>
        <p:nvPicPr>
          <p:cNvPr id="9218" name="Picture 2" descr="http://therpk.ru/wp-content/uploads/2015/11/a14.jpg"/>
          <p:cNvPicPr>
            <a:picLocks noChangeAspect="1" noChangeArrowheads="1"/>
          </p:cNvPicPr>
          <p:nvPr/>
        </p:nvPicPr>
        <p:blipFill>
          <a:blip r:embed="rId2" r:link="rId3" cstate="print"/>
          <a:srcRect/>
          <a:stretch>
            <a:fillRect/>
          </a:stretch>
        </p:blipFill>
        <p:spPr bwMode="auto">
          <a:xfrm>
            <a:off x="395536" y="1340768"/>
            <a:ext cx="2448272" cy="3333190"/>
          </a:xfrm>
          <a:prstGeom prst="rect">
            <a:avLst/>
          </a:prstGeom>
          <a:noFill/>
          <a:ln w="9525">
            <a:solidFill>
              <a:srgbClr val="484329"/>
            </a:solid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43808" y="332656"/>
            <a:ext cx="5904656" cy="6264696"/>
          </a:xfrm>
        </p:spPr>
        <p:txBody>
          <a:bodyPr>
            <a:normAutofit/>
          </a:bodyPr>
          <a:lstStyle/>
          <a:p>
            <a:r>
              <a:rPr lang="ru-RU" sz="2000" b="1" dirty="0" err="1" smtClean="0">
                <a:solidFill>
                  <a:srgbClr val="FFC000"/>
                </a:solidFill>
                <a:latin typeface="Times New Roman" pitchFamily="18" charset="0"/>
                <a:cs typeface="Times New Roman" pitchFamily="18" charset="0"/>
              </a:rPr>
              <a:t>Речкалов</a:t>
            </a:r>
            <a:r>
              <a:rPr lang="ru-RU" sz="2000" b="1" dirty="0" smtClean="0">
                <a:solidFill>
                  <a:srgbClr val="FFC000"/>
                </a:solidFill>
                <a:latin typeface="Times New Roman" pitchFamily="18" charset="0"/>
                <a:cs typeface="Times New Roman" pitchFamily="18" charset="0"/>
              </a:rPr>
              <a:t>, В. В.     Живых смертниц не бывает : чеченская </a:t>
            </a:r>
            <a:r>
              <a:rPr lang="ru-RU" sz="2000" b="1" dirty="0" err="1" smtClean="0">
                <a:solidFill>
                  <a:srgbClr val="FFC000"/>
                </a:solidFill>
                <a:latin typeface="Times New Roman" pitchFamily="18" charset="0"/>
                <a:cs typeface="Times New Roman" pitchFamily="18" charset="0"/>
              </a:rPr>
              <a:t>киншка</a:t>
            </a:r>
            <a:r>
              <a:rPr lang="ru-RU" sz="2000" b="1" dirty="0" smtClean="0">
                <a:solidFill>
                  <a:srgbClr val="FFC000"/>
                </a:solidFill>
                <a:latin typeface="Times New Roman" pitchFamily="18" charset="0"/>
                <a:cs typeface="Times New Roman" pitchFamily="18" charset="0"/>
              </a:rPr>
              <a:t> / В. В. </a:t>
            </a:r>
            <a:r>
              <a:rPr lang="ru-RU" sz="2000" b="1" dirty="0" err="1" smtClean="0">
                <a:solidFill>
                  <a:srgbClr val="FFC000"/>
                </a:solidFill>
                <a:latin typeface="Times New Roman" pitchFamily="18" charset="0"/>
                <a:cs typeface="Times New Roman" pitchFamily="18" charset="0"/>
              </a:rPr>
              <a:t>Речкалов.-Москва</a:t>
            </a:r>
            <a:r>
              <a:rPr lang="ru-RU" sz="2000" b="1" dirty="0" smtClean="0">
                <a:solidFill>
                  <a:srgbClr val="FFC000"/>
                </a:solidFill>
                <a:latin typeface="Times New Roman" pitchFamily="18" charset="0"/>
                <a:cs typeface="Times New Roman" pitchFamily="18" charset="0"/>
              </a:rPr>
              <a:t>: Время, 2005.-282, [6] </a:t>
            </a:r>
            <a:r>
              <a:rPr lang="ru-RU" sz="2000" b="1" dirty="0" err="1" smtClean="0">
                <a:solidFill>
                  <a:srgbClr val="FFC000"/>
                </a:solidFill>
                <a:latin typeface="Times New Roman" pitchFamily="18" charset="0"/>
                <a:cs typeface="Times New Roman" pitchFamily="18" charset="0"/>
              </a:rPr>
              <a:t>c</a:t>
            </a:r>
            <a:r>
              <a:rPr lang="ru-RU" sz="2000" b="1" dirty="0" smtClean="0">
                <a:solidFill>
                  <a:srgbClr val="FFC000"/>
                </a:solidFill>
                <a:latin typeface="Times New Roman" pitchFamily="18" charset="0"/>
                <a:cs typeface="Times New Roman" pitchFamily="18" charset="0"/>
              </a:rPr>
              <a:t>.: [16] л. </a:t>
            </a:r>
            <a:r>
              <a:rPr lang="ru-RU" sz="2000" b="1" dirty="0" err="1" smtClean="0">
                <a:solidFill>
                  <a:srgbClr val="FFC000"/>
                </a:solidFill>
                <a:latin typeface="Times New Roman" pitchFamily="18" charset="0"/>
                <a:cs typeface="Times New Roman" pitchFamily="18" charset="0"/>
              </a:rPr>
              <a:t>фотоил</a:t>
            </a:r>
            <a:r>
              <a:rPr lang="ru-RU" sz="2000" b="1" dirty="0" smtClean="0">
                <a:solidFill>
                  <a:srgbClr val="FFC000"/>
                </a:solidFill>
                <a:latin typeface="Times New Roman" pitchFamily="18" charset="0"/>
                <a:cs typeface="Times New Roman" pitchFamily="18" charset="0"/>
              </a:rPr>
              <a:t>.-(Документальный роман)</a:t>
            </a:r>
            <a:r>
              <a:rPr lang="ru-RU" sz="1600" dirty="0" smtClean="0">
                <a:latin typeface="Times New Roman" pitchFamily="18" charset="0"/>
                <a:cs typeface="Times New Roman" pitchFamily="18" charset="0"/>
              </a:rPr>
              <a:t/>
            </a:r>
            <a:br>
              <a:rPr lang="ru-RU" sz="1600" dirty="0" smtClean="0">
                <a:latin typeface="Times New Roman" pitchFamily="18" charset="0"/>
                <a:cs typeface="Times New Roman" pitchFamily="18" charset="0"/>
              </a:rPr>
            </a:br>
            <a:r>
              <a:rPr lang="ru-RU" sz="1600" dirty="0" smtClean="0">
                <a:latin typeface="Times New Roman" pitchFamily="18" charset="0"/>
                <a:cs typeface="Times New Roman" pitchFamily="18" charset="0"/>
              </a:rPr>
              <a:t> </a:t>
            </a:r>
            <a:br>
              <a:rPr lang="ru-RU" sz="1600" dirty="0" smtClean="0">
                <a:latin typeface="Times New Roman" pitchFamily="18" charset="0"/>
                <a:cs typeface="Times New Roman" pitchFamily="18" charset="0"/>
              </a:rPr>
            </a:br>
            <a:r>
              <a:rPr lang="ru-RU" sz="16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Киншка</a:t>
            </a:r>
            <a:r>
              <a:rPr lang="ru-RU" sz="1800" dirty="0" smtClean="0">
                <a:latin typeface="Times New Roman" pitchFamily="18" charset="0"/>
                <a:cs typeface="Times New Roman" pitchFamily="18" charset="0"/>
              </a:rPr>
              <a:t> - чеченское слово. В переводе - книга, том, фолиант. Герои </a:t>
            </a:r>
            <a:r>
              <a:rPr lang="ru-RU" sz="1800" dirty="0" err="1" smtClean="0">
                <a:latin typeface="Times New Roman" pitchFamily="18" charset="0"/>
                <a:cs typeface="Times New Roman" pitchFamily="18" charset="0"/>
              </a:rPr>
              <a:t>киншки</a:t>
            </a:r>
            <a:r>
              <a:rPr lang="ru-RU" sz="1800" dirty="0" smtClean="0">
                <a:latin typeface="Times New Roman" pitchFamily="18" charset="0"/>
                <a:cs typeface="Times New Roman" pitchFamily="18" charset="0"/>
              </a:rPr>
              <a:t> военного корреспондента "Известий" Вадима </a:t>
            </a:r>
            <a:r>
              <a:rPr lang="ru-RU" sz="1800" dirty="0" err="1" smtClean="0">
                <a:latin typeface="Times New Roman" pitchFamily="18" charset="0"/>
                <a:cs typeface="Times New Roman" pitchFamily="18" charset="0"/>
              </a:rPr>
              <a:t>Речкалова</a:t>
            </a:r>
            <a:r>
              <a:rPr lang="ru-RU" sz="1800" dirty="0" smtClean="0">
                <a:latin typeface="Times New Roman" pitchFamily="18" charset="0"/>
                <a:cs typeface="Times New Roman" pitchFamily="18" charset="0"/>
              </a:rPr>
              <a:t> знать друг друга не хотят, едва собираются вместе - между ними тут же возникает конфликт. Единственное, что их объединяет, - все они живут в Зоне КТО - зоне </a:t>
            </a:r>
            <a:r>
              <a:rPr lang="ru-RU" sz="1800" dirty="0" err="1" smtClean="0">
                <a:latin typeface="Times New Roman" pitchFamily="18" charset="0"/>
                <a:cs typeface="Times New Roman" pitchFamily="18" charset="0"/>
              </a:rPr>
              <a:t>контртеррористической</a:t>
            </a:r>
            <a:r>
              <a:rPr lang="ru-RU" sz="1800" dirty="0" smtClean="0">
                <a:latin typeface="Times New Roman" pitchFamily="18" charset="0"/>
                <a:cs typeface="Times New Roman" pitchFamily="18" charset="0"/>
              </a:rPr>
              <a:t> операции. Все - от террористок-смертниц со взрывчаткой на талии до </a:t>
            </a:r>
            <a:r>
              <a:rPr lang="ru-RU" sz="1800" dirty="0" err="1" smtClean="0">
                <a:latin typeface="Times New Roman" pitchFamily="18" charset="0"/>
                <a:cs typeface="Times New Roman" pitchFamily="18" charset="0"/>
              </a:rPr>
              <a:t>гламурных</a:t>
            </a:r>
            <a:r>
              <a:rPr lang="ru-RU" sz="1800" dirty="0" smtClean="0">
                <a:latin typeface="Times New Roman" pitchFamily="18" charset="0"/>
                <a:cs typeface="Times New Roman" pitchFamily="18" charset="0"/>
              </a:rPr>
              <a:t> барышень в "</a:t>
            </a:r>
            <a:r>
              <a:rPr lang="ru-RU" sz="1800" dirty="0" err="1" smtClean="0">
                <a:latin typeface="Times New Roman" pitchFamily="18" charset="0"/>
                <a:cs typeface="Times New Roman" pitchFamily="18" charset="0"/>
              </a:rPr>
              <a:t>лексусах</a:t>
            </a:r>
            <a:r>
              <a:rPr lang="ru-RU" sz="1800" dirty="0" smtClean="0">
                <a:latin typeface="Times New Roman" pitchFamily="18" charset="0"/>
                <a:cs typeface="Times New Roman" pitchFamily="18" charset="0"/>
              </a:rPr>
              <a:t>". У каждого своя война, своя любовь, своя правда. Каждый в отдельности - в принципе, хороший человек. Одна проблема - как их всех, таких хороших, помирить.</a:t>
            </a:r>
            <a:r>
              <a:rPr lang="ru-RU" sz="1600" dirty="0" smtClean="0">
                <a:latin typeface="Times New Roman" pitchFamily="18" charset="0"/>
                <a:cs typeface="Times New Roman" pitchFamily="18" charset="0"/>
              </a:rPr>
              <a:t/>
            </a:r>
            <a:br>
              <a:rPr lang="ru-RU" sz="1600" dirty="0" smtClean="0">
                <a:latin typeface="Times New Roman" pitchFamily="18" charset="0"/>
                <a:cs typeface="Times New Roman" pitchFamily="18" charset="0"/>
              </a:rPr>
            </a:br>
            <a:endParaRPr lang="ru-RU" sz="1600" dirty="0">
              <a:latin typeface="Times New Roman" pitchFamily="18" charset="0"/>
              <a:cs typeface="Times New Roman" pitchFamily="18" charset="0"/>
            </a:endParaRPr>
          </a:p>
        </p:txBody>
      </p:sp>
      <p:pic>
        <p:nvPicPr>
          <p:cNvPr id="10242" name="Picture 2" descr="https://ozon-st.cdn.ngenix.net/multimedia/1000217945.jpg"/>
          <p:cNvPicPr>
            <a:picLocks noChangeAspect="1" noChangeArrowheads="1"/>
          </p:cNvPicPr>
          <p:nvPr/>
        </p:nvPicPr>
        <p:blipFill>
          <a:blip r:embed="rId2" r:link="rId3" cstate="print"/>
          <a:srcRect/>
          <a:stretch>
            <a:fillRect/>
          </a:stretch>
        </p:blipFill>
        <p:spPr bwMode="auto">
          <a:xfrm>
            <a:off x="251520" y="1484784"/>
            <a:ext cx="2376264" cy="3151560"/>
          </a:xfrm>
          <a:prstGeom prst="rect">
            <a:avLst/>
          </a:prstGeom>
          <a:noFill/>
          <a:ln w="9525">
            <a:solidFill>
              <a:srgbClr val="404040"/>
            </a:solid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08448" y="260648"/>
            <a:ext cx="7035552" cy="6120680"/>
          </a:xfrm>
        </p:spPr>
        <p:txBody>
          <a:bodyPr>
            <a:normAutofit/>
          </a:bodyPr>
          <a:lstStyle/>
          <a:p>
            <a:r>
              <a:rPr lang="ru-RU" sz="1800" dirty="0" smtClean="0"/>
              <a:t> </a:t>
            </a:r>
            <a:r>
              <a:rPr lang="ru-RU" sz="2000" b="1" dirty="0" smtClean="0">
                <a:solidFill>
                  <a:srgbClr val="FFC000"/>
                </a:solidFill>
              </a:rPr>
              <a:t/>
            </a:r>
            <a:br>
              <a:rPr lang="ru-RU" sz="2000" b="1" dirty="0" smtClean="0">
                <a:solidFill>
                  <a:srgbClr val="FFC000"/>
                </a:solidFill>
              </a:rPr>
            </a:br>
            <a:r>
              <a:rPr lang="ru-RU" sz="2000" b="1" dirty="0" smtClean="0">
                <a:solidFill>
                  <a:srgbClr val="FFC000"/>
                </a:solidFill>
              </a:rPr>
              <a:t>Моторный, И. Д.     Защита гражданских объектов от терроризма : научно-практическое пособие / И. Д. </a:t>
            </a:r>
            <a:r>
              <a:rPr lang="ru-RU" sz="2000" b="1" dirty="0" err="1" smtClean="0">
                <a:solidFill>
                  <a:srgbClr val="FFC000"/>
                </a:solidFill>
              </a:rPr>
              <a:t>Моторный.-Москва</a:t>
            </a:r>
            <a:r>
              <a:rPr lang="ru-RU" sz="2000" b="1" dirty="0" smtClean="0">
                <a:solidFill>
                  <a:srgbClr val="FFC000"/>
                </a:solidFill>
              </a:rPr>
              <a:t>: Издательский дом Шумиловой И. И., 2005.-163, [1] с.-(Бизнес, безопасность и право).-</a:t>
            </a:r>
            <a:r>
              <a:rPr lang="ru-RU" sz="2000" b="1" dirty="0" err="1" smtClean="0">
                <a:solidFill>
                  <a:srgbClr val="FFC000"/>
                </a:solidFill>
              </a:rPr>
              <a:t>Библиогр</a:t>
            </a:r>
            <a:r>
              <a:rPr lang="ru-RU" sz="2000" b="1" dirty="0" smtClean="0">
                <a:solidFill>
                  <a:srgbClr val="FFC000"/>
                </a:solidFill>
              </a:rPr>
              <a:t>.: с. 157 - 161</a:t>
            </a:r>
            <a:r>
              <a:rPr lang="ru-RU" sz="1800" dirty="0" smtClean="0"/>
              <a:t/>
            </a:r>
            <a:br>
              <a:rPr lang="ru-RU" sz="1800" dirty="0" smtClean="0"/>
            </a:br>
            <a:r>
              <a:rPr lang="ru-RU" sz="1800" dirty="0" smtClean="0"/>
              <a:t> </a:t>
            </a:r>
            <a:br>
              <a:rPr lang="ru-RU" sz="1800" dirty="0" smtClean="0"/>
            </a:br>
            <a:r>
              <a:rPr lang="ru-RU" sz="1800" dirty="0" smtClean="0"/>
              <a:t>Изложены результаты исследования теоретических и прикладных проблем современного терроризма и антитеррористической деятельности, описаны методы оценки диверсионно-террористической уязвимости гражданских объектов, даны рекомендации хозяйствующим субъектам по совершенствованию мероприятий антитеррора. Для предпринимателей, руководителей государственных предприятий и коммерческих организаций, работников государственных и негосударственных структур безопасности, разработчиков антитеррористической техники и досмотрового оборудования, научно-педагогического состава образовательных учреждений российских правоохранительных органов и спецслужб.</a:t>
            </a:r>
            <a:br>
              <a:rPr lang="ru-RU" sz="1800" dirty="0" smtClean="0"/>
            </a:br>
            <a:endParaRPr lang="ru-RU" sz="1800" dirty="0">
              <a:latin typeface="Times New Roman" pitchFamily="18" charset="0"/>
              <a:cs typeface="Times New Roman" pitchFamily="18" charset="0"/>
            </a:endParaRPr>
          </a:p>
        </p:txBody>
      </p:sp>
      <p:pic>
        <p:nvPicPr>
          <p:cNvPr id="11266" name="Picture 2" descr="https://ozon-st.cdn.ngenix.net/multimedia/c300/1000714933.jpg"/>
          <p:cNvPicPr>
            <a:picLocks noChangeAspect="1" noChangeArrowheads="1"/>
          </p:cNvPicPr>
          <p:nvPr/>
        </p:nvPicPr>
        <p:blipFill>
          <a:blip r:embed="rId2" r:link="rId3" cstate="print"/>
          <a:srcRect/>
          <a:stretch>
            <a:fillRect/>
          </a:stretch>
        </p:blipFill>
        <p:spPr bwMode="auto">
          <a:xfrm>
            <a:off x="196969" y="1687194"/>
            <a:ext cx="1782743" cy="2500187"/>
          </a:xfrm>
          <a:prstGeom prst="rect">
            <a:avLst/>
          </a:prstGeom>
          <a:noFill/>
          <a:ln w="9525">
            <a:solidFill>
              <a:srgbClr val="D8D8D8"/>
            </a:solid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11760" y="332656"/>
            <a:ext cx="6552728" cy="5013176"/>
          </a:xfrm>
        </p:spPr>
        <p:txBody>
          <a:bodyPr>
            <a:normAutofit/>
          </a:bodyPr>
          <a:lstStyle/>
          <a:p>
            <a:r>
              <a:rPr lang="ru-RU" sz="2000" b="1" dirty="0" smtClean="0">
                <a:solidFill>
                  <a:srgbClr val="FFC000"/>
                </a:solidFill>
                <a:latin typeface="Times New Roman" pitchFamily="18" charset="0"/>
                <a:cs typeface="Times New Roman" pitchFamily="18" charset="0"/>
              </a:rPr>
              <a:t> </a:t>
            </a:r>
            <a:br>
              <a:rPr lang="ru-RU" sz="2000" b="1" dirty="0" smtClean="0">
                <a:solidFill>
                  <a:srgbClr val="FFC000"/>
                </a:solidFill>
                <a:latin typeface="Times New Roman" pitchFamily="18" charset="0"/>
                <a:cs typeface="Times New Roman" pitchFamily="18" charset="0"/>
              </a:rPr>
            </a:br>
            <a:r>
              <a:rPr lang="ru-RU" sz="2000" b="1" dirty="0" err="1" smtClean="0">
                <a:solidFill>
                  <a:srgbClr val="FFC000"/>
                </a:solidFill>
                <a:latin typeface="Times New Roman" pitchFamily="18" charset="0"/>
                <a:cs typeface="Times New Roman" pitchFamily="18" charset="0"/>
              </a:rPr>
              <a:t>Крусанов</a:t>
            </a:r>
            <a:r>
              <a:rPr lang="ru-RU" sz="2000" b="1" dirty="0" smtClean="0">
                <a:solidFill>
                  <a:srgbClr val="FFC000"/>
                </a:solidFill>
                <a:latin typeface="Times New Roman" pitchFamily="18" charset="0"/>
                <a:cs typeface="Times New Roman" pitchFamily="18" charset="0"/>
              </a:rPr>
              <a:t>, П.     Действующая модель ада : очерки о терроризме и террористах / П. </a:t>
            </a:r>
            <a:r>
              <a:rPr lang="ru-RU" sz="2000" b="1" dirty="0" err="1" smtClean="0">
                <a:solidFill>
                  <a:srgbClr val="FFC000"/>
                </a:solidFill>
                <a:latin typeface="Times New Roman" pitchFamily="18" charset="0"/>
                <a:cs typeface="Times New Roman" pitchFamily="18" charset="0"/>
              </a:rPr>
              <a:t>Крусанов.-Москва</a:t>
            </a:r>
            <a:r>
              <a:rPr lang="ru-RU" sz="2000" b="1" dirty="0" smtClean="0">
                <a:solidFill>
                  <a:srgbClr val="FFC000"/>
                </a:solidFill>
                <a:latin typeface="Times New Roman" pitchFamily="18" charset="0"/>
                <a:cs typeface="Times New Roman" pitchFamily="18" charset="0"/>
              </a:rPr>
              <a:t>: АСТ; Санкт-Петербург: </a:t>
            </a:r>
            <a:r>
              <a:rPr lang="ru-RU" sz="2000" b="1" dirty="0" err="1" smtClean="0">
                <a:solidFill>
                  <a:srgbClr val="FFC000"/>
                </a:solidFill>
                <a:latin typeface="Times New Roman" pitchFamily="18" charset="0"/>
                <a:cs typeface="Times New Roman" pitchFamily="18" charset="0"/>
              </a:rPr>
              <a:t>Астрель-СПб</a:t>
            </a:r>
            <a:r>
              <a:rPr lang="ru-RU" sz="2000" b="1" dirty="0" smtClean="0">
                <a:solidFill>
                  <a:srgbClr val="FFC000"/>
                </a:solidFill>
                <a:latin typeface="Times New Roman" pitchFamily="18" charset="0"/>
                <a:cs typeface="Times New Roman" pitchFamily="18" charset="0"/>
              </a:rPr>
              <a:t>, 2004.-223, [1] с.</a:t>
            </a:r>
            <a:br>
              <a:rPr lang="ru-RU" sz="2000" b="1" dirty="0" smtClean="0">
                <a:solidFill>
                  <a:srgbClr val="FFC000"/>
                </a:solidFill>
                <a:latin typeface="Times New Roman" pitchFamily="18" charset="0"/>
                <a:cs typeface="Times New Roman" pitchFamily="18" charset="0"/>
              </a:rPr>
            </a:br>
            <a:r>
              <a:rPr lang="ru-RU" sz="2000" b="1" dirty="0" smtClean="0">
                <a:solidFill>
                  <a:srgbClr val="FFC000"/>
                </a:solidFill>
                <a:latin typeface="Times New Roman" pitchFamily="18" charset="0"/>
                <a:cs typeface="Times New Roman" pitchFamily="18" charset="0"/>
              </a:rPr>
              <a:t/>
            </a:r>
            <a:br>
              <a:rPr lang="ru-RU" sz="2000" b="1" dirty="0" smtClean="0">
                <a:solidFill>
                  <a:srgbClr val="FFC000"/>
                </a:solidFill>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Культовый прозаик Павел </a:t>
            </a:r>
            <a:r>
              <a:rPr lang="ru-RU" sz="1800" dirty="0" err="1" smtClean="0">
                <a:latin typeface="Times New Roman" pitchFamily="18" charset="0"/>
                <a:cs typeface="Times New Roman" pitchFamily="18" charset="0"/>
              </a:rPr>
              <a:t>Крусанов</a:t>
            </a:r>
            <a:r>
              <a:rPr lang="ru-RU" sz="1800" dirty="0" smtClean="0">
                <a:latin typeface="Times New Roman" pitchFamily="18" charset="0"/>
                <a:cs typeface="Times New Roman" pitchFamily="18" charset="0"/>
              </a:rPr>
              <a:t> выступает в роли эссеиста. У вас в руках книга его эссе о терроризме и террористах. Сергей Нечаев, Карлос Шакал, Гаврило Принцип, </a:t>
            </a:r>
            <a:r>
              <a:rPr lang="ru-RU" sz="1800" dirty="0" err="1" smtClean="0">
                <a:latin typeface="Times New Roman" pitchFamily="18" charset="0"/>
                <a:cs typeface="Times New Roman" pitchFamily="18" charset="0"/>
              </a:rPr>
              <a:t>Че</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Гевара</a:t>
            </a:r>
            <a:r>
              <a:rPr lang="ru-RU" sz="1800" dirty="0" smtClean="0">
                <a:latin typeface="Times New Roman" pitchFamily="18" charset="0"/>
                <a:cs typeface="Times New Roman" pitchFamily="18" charset="0"/>
              </a:rPr>
              <a:t>, Бен Ладен - ее герои.</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t>
            </a:r>
            <a:r>
              <a:rPr lang="ru-RU" sz="1400" dirty="0" smtClean="0"/>
              <a:t/>
            </a:r>
            <a:br>
              <a:rPr lang="ru-RU" sz="1400" dirty="0" smtClean="0"/>
            </a:br>
            <a:endParaRPr lang="ru-RU" sz="1400" dirty="0">
              <a:latin typeface="Times New Roman" pitchFamily="18" charset="0"/>
              <a:cs typeface="Times New Roman" pitchFamily="18" charset="0"/>
            </a:endParaRPr>
          </a:p>
        </p:txBody>
      </p:sp>
      <p:pic>
        <p:nvPicPr>
          <p:cNvPr id="12290" name="Picture 2" descr="Картинки по запросу книга действующая модель ада"/>
          <p:cNvPicPr>
            <a:picLocks noChangeAspect="1" noChangeArrowheads="1"/>
          </p:cNvPicPr>
          <p:nvPr/>
        </p:nvPicPr>
        <p:blipFill>
          <a:blip r:embed="rId2" r:link="rId3" cstate="print"/>
          <a:srcRect/>
          <a:stretch>
            <a:fillRect/>
          </a:stretch>
        </p:blipFill>
        <p:spPr bwMode="auto">
          <a:xfrm>
            <a:off x="286970" y="1857375"/>
            <a:ext cx="1872757" cy="3011785"/>
          </a:xfrm>
          <a:prstGeom prst="rect">
            <a:avLst/>
          </a:prstGeom>
          <a:noFill/>
          <a:ln w="9525">
            <a:solidFill>
              <a:srgbClr val="BFBFBF"/>
            </a:solidFill>
            <a:miter lim="800000"/>
            <a:headEnd/>
            <a:tailEnd/>
          </a:ln>
          <a:scene3d>
            <a:camera prst="orthographicFront"/>
            <a:lightRig rig="threePt" dir="t"/>
          </a:scene3d>
          <a:sp3d>
            <a:bevelT/>
          </a:sp3d>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19256" cy="6250706"/>
          </a:xfrm>
        </p:spPr>
        <p:txBody>
          <a:bodyPr>
            <a:normAutofit/>
          </a:bodyPr>
          <a:lstStyle/>
          <a:p>
            <a:r>
              <a:rPr lang="ru-RU" sz="1800" b="1" dirty="0" smtClean="0">
                <a:solidFill>
                  <a:srgbClr val="FFC000"/>
                </a:solidFill>
                <a:latin typeface="Times New Roman" pitchFamily="18" charset="0"/>
                <a:cs typeface="Times New Roman" pitchFamily="18" charset="0"/>
              </a:rPr>
              <a:t>Законодательные акты по теме</a:t>
            </a:r>
            <a:r>
              <a:rPr lang="ru-RU" sz="1200" dirty="0" smtClean="0">
                <a:latin typeface="Times New Roman" pitchFamily="18" charset="0"/>
                <a:cs typeface="Times New Roman" pitchFamily="18" charset="0"/>
              </a:rPr>
              <a:t/>
            </a:r>
            <a:br>
              <a:rPr lang="ru-RU" sz="1200" dirty="0" smtClean="0">
                <a:latin typeface="Times New Roman" pitchFamily="18" charset="0"/>
                <a:cs typeface="Times New Roman" pitchFamily="18" charset="0"/>
              </a:rPr>
            </a:br>
            <a:r>
              <a:rPr lang="ru-RU" sz="1200" dirty="0" smtClean="0">
                <a:latin typeface="Times New Roman" pitchFamily="18" charset="0"/>
                <a:cs typeface="Times New Roman" pitchFamily="18" charset="0"/>
              </a:rPr>
              <a:t>О противодействии терроризму [Электронный ресурс] : Федеральный закон от 06.03.2006 N 35-ФЗ (ред. от 06.07.2016) (с </a:t>
            </a:r>
            <a:r>
              <a:rPr lang="ru-RU" sz="1200" dirty="0" err="1" smtClean="0">
                <a:latin typeface="Times New Roman" pitchFamily="18" charset="0"/>
                <a:cs typeface="Times New Roman" pitchFamily="18" charset="0"/>
              </a:rPr>
              <a:t>изм</a:t>
            </a:r>
            <a:r>
              <a:rPr lang="ru-RU" sz="1200" dirty="0" smtClean="0">
                <a:latin typeface="Times New Roman" pitchFamily="18" charset="0"/>
                <a:cs typeface="Times New Roman" pitchFamily="18" charset="0"/>
              </a:rPr>
              <a:t>. и доп., вступ. в силу с 01.01.2017). - Режим доступа: Справочно-правовая система «</a:t>
            </a:r>
            <a:r>
              <a:rPr lang="ru-RU" sz="1200" dirty="0" err="1" smtClean="0">
                <a:latin typeface="Times New Roman" pitchFamily="18" charset="0"/>
                <a:cs typeface="Times New Roman" pitchFamily="18" charset="0"/>
              </a:rPr>
              <a:t>КонсультантПлюс</a:t>
            </a:r>
            <a:r>
              <a:rPr lang="ru-RU" sz="1200" dirty="0" smtClean="0">
                <a:latin typeface="Times New Roman" pitchFamily="18" charset="0"/>
                <a:cs typeface="Times New Roman" pitchFamily="18" charset="0"/>
              </a:rPr>
              <a:t>»</a:t>
            </a:r>
            <a:br>
              <a:rPr lang="ru-RU" sz="1200" dirty="0" smtClean="0">
                <a:latin typeface="Times New Roman" pitchFamily="18" charset="0"/>
                <a:cs typeface="Times New Roman" pitchFamily="18" charset="0"/>
              </a:rPr>
            </a:br>
            <a:r>
              <a:rPr lang="ru-RU" sz="1200" dirty="0" smtClean="0">
                <a:latin typeface="Times New Roman" pitchFamily="18" charset="0"/>
                <a:cs typeface="Times New Roman" pitchFamily="18" charset="0"/>
              </a:rPr>
              <a:t/>
            </a:r>
            <a:br>
              <a:rPr lang="ru-RU" sz="1200" dirty="0" smtClean="0">
                <a:latin typeface="Times New Roman" pitchFamily="18" charset="0"/>
                <a:cs typeface="Times New Roman" pitchFamily="18" charset="0"/>
              </a:rPr>
            </a:br>
            <a:r>
              <a:rPr lang="ru-RU" sz="1200" dirty="0" smtClean="0">
                <a:latin typeface="Times New Roman" pitchFamily="18" charset="0"/>
                <a:cs typeface="Times New Roman" pitchFamily="18" charset="0"/>
              </a:rPr>
              <a:t/>
            </a:r>
            <a:br>
              <a:rPr lang="ru-RU" sz="1200" dirty="0" smtClean="0">
                <a:latin typeface="Times New Roman" pitchFamily="18" charset="0"/>
                <a:cs typeface="Times New Roman" pitchFamily="18" charset="0"/>
              </a:rPr>
            </a:br>
            <a:r>
              <a:rPr lang="ru-RU" sz="1200" dirty="0" smtClean="0">
                <a:latin typeface="Times New Roman" pitchFamily="18" charset="0"/>
                <a:cs typeface="Times New Roman" pitchFamily="18" charset="0"/>
              </a:rPr>
              <a:t>Настоящий Федеральный закон устанавливает основные принципы противодействия терроризму, правовые и организационные основы профилактики терроризма и борьбы с ним, минимизации и (или) ликвидации последствий проявлений терроризма, а также правовые и организационные основы применения Вооруженных Сил Российской Федерации в борьбе с терроризмом.</a:t>
            </a:r>
            <a:br>
              <a:rPr lang="ru-RU" sz="1200" dirty="0" smtClean="0">
                <a:latin typeface="Times New Roman" pitchFamily="18" charset="0"/>
                <a:cs typeface="Times New Roman" pitchFamily="18" charset="0"/>
              </a:rPr>
            </a:br>
            <a:r>
              <a:rPr lang="ru-RU" sz="1200" dirty="0" smtClean="0">
                <a:latin typeface="Times New Roman" pitchFamily="18" charset="0"/>
                <a:cs typeface="Times New Roman" pitchFamily="18" charset="0"/>
              </a:rPr>
              <a:t> </a:t>
            </a:r>
            <a:br>
              <a:rPr lang="ru-RU" sz="1200" dirty="0" smtClean="0">
                <a:latin typeface="Times New Roman" pitchFamily="18" charset="0"/>
                <a:cs typeface="Times New Roman" pitchFamily="18" charset="0"/>
              </a:rPr>
            </a:br>
            <a:r>
              <a:rPr lang="ru-RU" sz="1200" dirty="0" smtClean="0">
                <a:latin typeface="Times New Roman" pitchFamily="18" charset="0"/>
                <a:cs typeface="Times New Roman" pitchFamily="18" charset="0"/>
              </a:rPr>
              <a:t>О противодействии экстремистской деятельности [Электронный ресурс] : Федеральный закон от 25.07.2002 N 114-ФЗ (ред. от 23.11.2015). - Режим доступа: Справочно-правовая система «</a:t>
            </a:r>
            <a:r>
              <a:rPr lang="ru-RU" sz="1200" dirty="0" err="1" smtClean="0">
                <a:latin typeface="Times New Roman" pitchFamily="18" charset="0"/>
                <a:cs typeface="Times New Roman" pitchFamily="18" charset="0"/>
              </a:rPr>
              <a:t>КонсультантПлюс</a:t>
            </a:r>
            <a:r>
              <a:rPr lang="ru-RU" sz="1200" dirty="0" smtClean="0">
                <a:latin typeface="Times New Roman" pitchFamily="18" charset="0"/>
                <a:cs typeface="Times New Roman" pitchFamily="18" charset="0"/>
              </a:rPr>
              <a:t>». </a:t>
            </a:r>
            <a:br>
              <a:rPr lang="ru-RU" sz="1200" dirty="0" smtClean="0">
                <a:latin typeface="Times New Roman" pitchFamily="18" charset="0"/>
                <a:cs typeface="Times New Roman" pitchFamily="18" charset="0"/>
              </a:rPr>
            </a:br>
            <a:r>
              <a:rPr lang="ru-RU" sz="1200" dirty="0" smtClean="0">
                <a:latin typeface="Times New Roman" pitchFamily="18" charset="0"/>
                <a:cs typeface="Times New Roman" pitchFamily="18" charset="0"/>
              </a:rPr>
              <a:t/>
            </a:r>
            <a:br>
              <a:rPr lang="ru-RU" sz="1200" dirty="0" smtClean="0">
                <a:latin typeface="Times New Roman" pitchFamily="18" charset="0"/>
                <a:cs typeface="Times New Roman" pitchFamily="18" charset="0"/>
              </a:rPr>
            </a:br>
            <a:r>
              <a:rPr lang="ru-RU" sz="1200" dirty="0" smtClean="0">
                <a:latin typeface="Times New Roman" pitchFamily="18" charset="0"/>
                <a:cs typeface="Times New Roman" pitchFamily="18" charset="0"/>
              </a:rPr>
              <a:t>Определяются правовые и организационные основы противодействия экстремистской деятельности, устанавливается ответственность за ее осуществление.</a:t>
            </a:r>
            <a:br>
              <a:rPr lang="ru-RU" sz="1200" dirty="0" smtClean="0">
                <a:latin typeface="Times New Roman" pitchFamily="18" charset="0"/>
                <a:cs typeface="Times New Roman" pitchFamily="18" charset="0"/>
              </a:rPr>
            </a:br>
            <a:r>
              <a:rPr lang="ru-RU" sz="1200" dirty="0" smtClean="0">
                <a:latin typeface="Times New Roman" pitchFamily="18" charset="0"/>
                <a:cs typeface="Times New Roman" pitchFamily="18" charset="0"/>
              </a:rPr>
              <a:t> </a:t>
            </a:r>
            <a:br>
              <a:rPr lang="ru-RU" sz="1200" dirty="0" smtClean="0">
                <a:latin typeface="Times New Roman" pitchFamily="18" charset="0"/>
                <a:cs typeface="Times New Roman" pitchFamily="18" charset="0"/>
              </a:rPr>
            </a:br>
            <a:r>
              <a:rPr lang="ru-RU" sz="1200" dirty="0" smtClean="0">
                <a:latin typeface="Times New Roman" pitchFamily="18" charset="0"/>
                <a:cs typeface="Times New Roman" pitchFamily="18" charset="0"/>
              </a:rPr>
              <a:t>3. О мерах по противодействию терроризму [Электронный ресурс] : Указ Президента РФ от 15.02.2006 N 116 (ред. ред. от 29.07.2017).- Режим доступа: Справочно-правовая система «</a:t>
            </a:r>
            <a:r>
              <a:rPr lang="ru-RU" sz="1200" dirty="0" err="1" smtClean="0">
                <a:latin typeface="Times New Roman" pitchFamily="18" charset="0"/>
                <a:cs typeface="Times New Roman" pitchFamily="18" charset="0"/>
              </a:rPr>
              <a:t>КонсультантПлюс</a:t>
            </a:r>
            <a:r>
              <a:rPr lang="ru-RU" sz="1200" dirty="0" smtClean="0">
                <a:latin typeface="Times New Roman" pitchFamily="18" charset="0"/>
                <a:cs typeface="Times New Roman" pitchFamily="18" charset="0"/>
              </a:rPr>
              <a:t>» </a:t>
            </a:r>
            <a:br>
              <a:rPr lang="ru-RU" sz="1200" dirty="0" smtClean="0">
                <a:latin typeface="Times New Roman" pitchFamily="18" charset="0"/>
                <a:cs typeface="Times New Roman" pitchFamily="18" charset="0"/>
              </a:rPr>
            </a:br>
            <a:r>
              <a:rPr lang="ru-RU" sz="1200" dirty="0" smtClean="0">
                <a:latin typeface="Times New Roman" pitchFamily="18" charset="0"/>
                <a:cs typeface="Times New Roman" pitchFamily="18" charset="0"/>
              </a:rPr>
              <a:t/>
            </a:r>
            <a:br>
              <a:rPr lang="ru-RU" sz="1200" dirty="0" smtClean="0">
                <a:latin typeface="Times New Roman" pitchFamily="18" charset="0"/>
                <a:cs typeface="Times New Roman" pitchFamily="18" charset="0"/>
              </a:rPr>
            </a:br>
            <a:r>
              <a:rPr lang="ru-RU" sz="1200" dirty="0" smtClean="0">
                <a:latin typeface="Times New Roman" pitchFamily="18" charset="0"/>
                <a:cs typeface="Times New Roman" pitchFamily="18" charset="0"/>
              </a:rPr>
              <a:t>4. О Стратегии государственной национальной политики Российской Федерации на период до 2025 года [Электронный ресурс] : Указ Президента РФ от 19.12.2012 N 1666. - Режим доступа: Справочно-правовая система «</a:t>
            </a:r>
            <a:r>
              <a:rPr lang="ru-RU" sz="1200" dirty="0" err="1" smtClean="0">
                <a:latin typeface="Times New Roman" pitchFamily="18" charset="0"/>
                <a:cs typeface="Times New Roman" pitchFamily="18" charset="0"/>
              </a:rPr>
              <a:t>КонсультантПлюс</a:t>
            </a:r>
            <a:r>
              <a:rPr lang="ru-RU" sz="1200" dirty="0" smtClean="0">
                <a:latin typeface="Times New Roman" pitchFamily="18" charset="0"/>
                <a:cs typeface="Times New Roman" pitchFamily="18" charset="0"/>
              </a:rPr>
              <a:t>»</a:t>
            </a:r>
            <a:br>
              <a:rPr lang="ru-RU" sz="1200" dirty="0" smtClean="0">
                <a:latin typeface="Times New Roman" pitchFamily="18" charset="0"/>
                <a:cs typeface="Times New Roman" pitchFamily="18" charset="0"/>
              </a:rPr>
            </a:br>
            <a:r>
              <a:rPr lang="ru-RU" sz="1200" dirty="0" smtClean="0">
                <a:latin typeface="Times New Roman" pitchFamily="18" charset="0"/>
                <a:cs typeface="Times New Roman" pitchFamily="18" charset="0"/>
              </a:rPr>
              <a:t/>
            </a:r>
            <a:br>
              <a:rPr lang="ru-RU" sz="1200" dirty="0" smtClean="0">
                <a:latin typeface="Times New Roman" pitchFamily="18" charset="0"/>
                <a:cs typeface="Times New Roman" pitchFamily="18" charset="0"/>
              </a:rPr>
            </a:br>
            <a:r>
              <a:rPr lang="ru-RU" sz="1200" dirty="0" smtClean="0">
                <a:latin typeface="Times New Roman" pitchFamily="18" charset="0"/>
                <a:cs typeface="Times New Roman" pitchFamily="18" charset="0"/>
              </a:rPr>
              <a:t> 5. О Стратегии национальной безопасности Российской Федерации [Электронный ресурс] : Указ Президента РФ от 31.12.2015 N 683. - Режим доступа: Справочно-правовая система «</a:t>
            </a:r>
            <a:r>
              <a:rPr lang="ru-RU" sz="1200" dirty="0" err="1" smtClean="0">
                <a:latin typeface="Times New Roman" pitchFamily="18" charset="0"/>
                <a:cs typeface="Times New Roman" pitchFamily="18" charset="0"/>
              </a:rPr>
              <a:t>КонсультантПлюс</a:t>
            </a:r>
            <a:r>
              <a:rPr lang="ru-RU" sz="1200" dirty="0" smtClean="0">
                <a:latin typeface="Times New Roman" pitchFamily="18" charset="0"/>
                <a:cs typeface="Times New Roman" pitchFamily="18" charset="0"/>
              </a:rPr>
              <a:t>». </a:t>
            </a:r>
            <a:br>
              <a:rPr lang="ru-RU" sz="1200" dirty="0" smtClean="0">
                <a:latin typeface="Times New Roman" pitchFamily="18" charset="0"/>
                <a:cs typeface="Times New Roman" pitchFamily="18" charset="0"/>
              </a:rPr>
            </a:br>
            <a:r>
              <a:rPr lang="ru-RU" sz="1200" dirty="0" smtClean="0">
                <a:latin typeface="Times New Roman" pitchFamily="18" charset="0"/>
                <a:cs typeface="Times New Roman" pitchFamily="18" charset="0"/>
              </a:rPr>
              <a:t/>
            </a:r>
            <a:br>
              <a:rPr lang="ru-RU" sz="1200" dirty="0" smtClean="0">
                <a:latin typeface="Times New Roman" pitchFamily="18" charset="0"/>
                <a:cs typeface="Times New Roman" pitchFamily="18" charset="0"/>
              </a:rPr>
            </a:br>
            <a:r>
              <a:rPr lang="ru-RU" sz="1200" dirty="0" smtClean="0">
                <a:latin typeface="Times New Roman" pitchFamily="18" charset="0"/>
                <a:cs typeface="Times New Roman" pitchFamily="18" charset="0"/>
              </a:rPr>
              <a:t>6. Концепция противодействия терроризму в Российской Федерации [Электронный ресурс] : утв. Президентом РФ 05.10.2009. - Режим доступа: Справочно-правовая система «</a:t>
            </a:r>
            <a:r>
              <a:rPr lang="ru-RU" sz="1200" dirty="0" err="1" smtClean="0">
                <a:latin typeface="Times New Roman" pitchFamily="18" charset="0"/>
                <a:cs typeface="Times New Roman" pitchFamily="18" charset="0"/>
              </a:rPr>
              <a:t>КонсультантПлюс</a:t>
            </a:r>
            <a:r>
              <a:rPr lang="ru-RU" sz="1200" dirty="0" smtClean="0">
                <a:latin typeface="Times New Roman" pitchFamily="18" charset="0"/>
                <a:cs typeface="Times New Roman" pitchFamily="18" charset="0"/>
              </a:rPr>
              <a:t>»</a:t>
            </a:r>
            <a:br>
              <a:rPr lang="ru-RU" sz="1200" dirty="0" smtClean="0">
                <a:latin typeface="Times New Roman" pitchFamily="18" charset="0"/>
                <a:cs typeface="Times New Roman" pitchFamily="18" charset="0"/>
              </a:rPr>
            </a:br>
            <a:r>
              <a:rPr lang="ru-RU" sz="1200" dirty="0" smtClean="0">
                <a:latin typeface="Times New Roman" pitchFamily="18" charset="0"/>
                <a:cs typeface="Times New Roman" pitchFamily="18" charset="0"/>
              </a:rPr>
              <a:t> </a:t>
            </a:r>
            <a:r>
              <a:rPr lang="ru-RU" sz="1200" dirty="0" smtClean="0"/>
              <a:t/>
            </a:r>
            <a:br>
              <a:rPr lang="ru-RU" sz="1200" dirty="0" smtClean="0"/>
            </a:br>
            <a:r>
              <a:rPr lang="ru-RU" sz="1200" dirty="0" smtClean="0"/>
              <a:t> </a:t>
            </a:r>
            <a:br>
              <a:rPr lang="ru-RU" sz="1200" dirty="0" smtClean="0"/>
            </a:br>
            <a:r>
              <a:rPr lang="ru-RU" sz="1200" dirty="0" smtClean="0"/>
              <a:t> </a:t>
            </a:r>
            <a:br>
              <a:rPr lang="ru-RU" sz="1200" dirty="0" smtClean="0"/>
            </a:br>
            <a:endParaRPr lang="ru-RU" sz="1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692696"/>
            <a:ext cx="8712968" cy="4995936"/>
          </a:xfrm>
        </p:spPr>
        <p:txBody>
          <a:bodyPr>
            <a:normAutofit/>
          </a:bodyPr>
          <a:lstStyle/>
          <a:p>
            <a:pPr algn="just"/>
            <a:r>
              <a:rPr lang="ru-RU" sz="2400" dirty="0" smtClean="0">
                <a:latin typeface="Times New Roman" pitchFamily="18" charset="0"/>
                <a:cs typeface="Times New Roman" pitchFamily="18" charset="0"/>
              </a:rPr>
              <a:t>	Так уж сложилось, что во всех языках мира одним из наиболее часто употребляемых к началу 21 века стало редкое в прошлом, а когда-то совсем неизвестное слово – терроризм.</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Ежегодно в нашей стране 3 сентября мы стали отмечать  День солидарности в борьбе с терроризмом. Это  одна из самых новых  памятных дат России, она установлена федеральным законом «О днях воинской славы России» от 6 июля 2005 года.</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Одной из доступных форм библиотечной работы в этом направлении являются книжные выставки, цель которых показать посредством литературы, какую угрозу несёт миру терроризм. Именно этой теме посвящена </a:t>
            </a:r>
            <a:r>
              <a:rPr lang="ru-RU" sz="2400" b="1" dirty="0" smtClean="0">
                <a:latin typeface="Times New Roman" pitchFamily="18" charset="0"/>
                <a:cs typeface="Times New Roman" pitchFamily="18" charset="0"/>
              </a:rPr>
              <a:t>виртуальная выставка </a:t>
            </a:r>
            <a:r>
              <a:rPr lang="ru-RU" sz="2400" b="1" dirty="0" smtClean="0">
                <a:solidFill>
                  <a:srgbClr val="FFC000"/>
                </a:solidFill>
                <a:latin typeface="Times New Roman" pitchFamily="18" charset="0"/>
                <a:cs typeface="Times New Roman" pitchFamily="18" charset="0"/>
              </a:rPr>
              <a:t>«Терроризм – глобальная проблема современного мира»</a:t>
            </a:r>
            <a:r>
              <a:rPr lang="ru-RU" sz="2400" dirty="0" smtClean="0">
                <a:solidFill>
                  <a:srgbClr val="FFC000"/>
                </a:solidFill>
                <a:latin typeface="Times New Roman" pitchFamily="18" charset="0"/>
                <a:cs typeface="Times New Roman" pitchFamily="18" charset="0"/>
              </a:rPr>
              <a:t>.</a:t>
            </a:r>
            <a:r>
              <a:rPr lang="ru-RU" sz="2400" dirty="0" smtClean="0">
                <a:solidFill>
                  <a:srgbClr val="FFC000"/>
                </a:solidFill>
              </a:rPr>
              <a:t/>
            </a:r>
            <a:br>
              <a:rPr lang="ru-RU" sz="2400" dirty="0" smtClean="0">
                <a:solidFill>
                  <a:srgbClr val="FFC000"/>
                </a:solidFill>
              </a:rPr>
            </a:br>
            <a:endParaRPr lang="ru-RU" sz="2400" dirty="0">
              <a:solidFill>
                <a:srgbClr val="FFC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539552" y="4193704"/>
            <a:ext cx="8315414" cy="2664296"/>
          </a:xfrm>
        </p:spPr>
        <p:txBody>
          <a:bodyPr>
            <a:normAutofit fontScale="85000" lnSpcReduction="20000"/>
          </a:bodyPr>
          <a:lstStyle/>
          <a:p>
            <a:pPr algn="l">
              <a:lnSpc>
                <a:spcPct val="110000"/>
              </a:lnSpc>
              <a:spcBef>
                <a:spcPts val="0"/>
              </a:spcBef>
            </a:pPr>
            <a:r>
              <a:rPr lang="ru-RU" sz="3600" b="1" dirty="0" smtClean="0">
                <a:solidFill>
                  <a:srgbClr val="FFC000"/>
                </a:solidFill>
              </a:rPr>
              <a:t>«Борьба с террором –</a:t>
            </a:r>
          </a:p>
          <a:p>
            <a:pPr algn="l">
              <a:lnSpc>
                <a:spcPct val="110000"/>
              </a:lnSpc>
              <a:spcBef>
                <a:spcPts val="0"/>
              </a:spcBef>
            </a:pPr>
            <a:r>
              <a:rPr lang="ru-RU" sz="3600" b="1" dirty="0" smtClean="0">
                <a:solidFill>
                  <a:srgbClr val="FFC000"/>
                </a:solidFill>
              </a:rPr>
              <a:t>это общегосударственная задача, задача, для выполнения которой требуется мобилизация всех ресурсов»</a:t>
            </a:r>
          </a:p>
          <a:p>
            <a:pPr algn="l">
              <a:lnSpc>
                <a:spcPct val="110000"/>
              </a:lnSpc>
              <a:spcBef>
                <a:spcPts val="0"/>
              </a:spcBef>
            </a:pPr>
            <a:r>
              <a:rPr lang="ru-RU" sz="3600" b="1" dirty="0" smtClean="0">
                <a:solidFill>
                  <a:srgbClr val="FFC000"/>
                </a:solidFill>
              </a:rPr>
              <a:t> </a:t>
            </a:r>
          </a:p>
          <a:p>
            <a:pPr>
              <a:lnSpc>
                <a:spcPct val="110000"/>
              </a:lnSpc>
              <a:spcBef>
                <a:spcPts val="0"/>
              </a:spcBef>
            </a:pPr>
            <a:r>
              <a:rPr lang="ru-RU" sz="1600" b="1" dirty="0" smtClean="0">
                <a:solidFill>
                  <a:srgbClr val="FFC000"/>
                </a:solidFill>
              </a:rPr>
              <a:t>/ </a:t>
            </a:r>
            <a:r>
              <a:rPr lang="ru-RU" sz="1600" dirty="0" smtClean="0">
                <a:solidFill>
                  <a:srgbClr val="FFC000"/>
                </a:solidFill>
              </a:rPr>
              <a:t>Президент РФ Владимир Путин   13 сентября 2004 г. на заседании правительства/.</a:t>
            </a:r>
            <a:br>
              <a:rPr lang="ru-RU" sz="1600" dirty="0" smtClean="0">
                <a:solidFill>
                  <a:srgbClr val="FFC000"/>
                </a:solidFill>
              </a:rPr>
            </a:br>
            <a:endParaRPr lang="ru-RU" sz="1600" dirty="0" smtClean="0">
              <a:solidFill>
                <a:srgbClr val="FFC000"/>
              </a:solidFill>
            </a:endParaRPr>
          </a:p>
          <a:p>
            <a:endParaRPr lang="ru-RU" dirty="0"/>
          </a:p>
        </p:txBody>
      </p:sp>
      <p:pic>
        <p:nvPicPr>
          <p:cNvPr id="15362" name="Picture 2" descr="Картинки по запросу путин"/>
          <p:cNvPicPr>
            <a:picLocks noChangeAspect="1" noChangeArrowheads="1"/>
          </p:cNvPicPr>
          <p:nvPr/>
        </p:nvPicPr>
        <p:blipFill>
          <a:blip r:embed="rId2" cstate="print"/>
          <a:srcRect/>
          <a:stretch>
            <a:fillRect/>
          </a:stretch>
        </p:blipFill>
        <p:spPr bwMode="auto">
          <a:xfrm>
            <a:off x="2195736" y="188640"/>
            <a:ext cx="5504611" cy="3096344"/>
          </a:xfrm>
          <a:prstGeom prst="rect">
            <a:avLst/>
          </a:prstGeom>
          <a:noFill/>
          <a:effectLst>
            <a:softEdge rad="635000"/>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83768" y="260648"/>
            <a:ext cx="6408712" cy="5616624"/>
          </a:xfrm>
        </p:spPr>
        <p:txBody>
          <a:bodyPr>
            <a:normAutofit fontScale="90000"/>
          </a:bodyPr>
          <a:lstStyle/>
          <a:p>
            <a:pPr algn="just"/>
            <a:r>
              <a:rPr lang="ru-RU" sz="2200" b="1" dirty="0" err="1" smtClean="0">
                <a:solidFill>
                  <a:srgbClr val="FFC000"/>
                </a:solidFill>
                <a:latin typeface="Times New Roman" pitchFamily="18" charset="0"/>
                <a:cs typeface="Times New Roman" pitchFamily="18" charset="0"/>
              </a:rPr>
              <a:t>Юношев</a:t>
            </a:r>
            <a:r>
              <a:rPr lang="ru-RU" sz="2200" b="1" dirty="0" smtClean="0">
                <a:solidFill>
                  <a:srgbClr val="FFC000"/>
                </a:solidFill>
                <a:latin typeface="Times New Roman" pitchFamily="18" charset="0"/>
                <a:cs typeface="Times New Roman" pitchFamily="18" charset="0"/>
              </a:rPr>
              <a:t>, А.Т. </a:t>
            </a:r>
            <a:r>
              <a:rPr lang="ru-RU" sz="2200" dirty="0" smtClean="0">
                <a:solidFill>
                  <a:srgbClr val="FFC000"/>
                </a:solidFill>
                <a:latin typeface="Times New Roman" pitchFamily="18" charset="0"/>
                <a:cs typeface="Times New Roman" pitchFamily="18" charset="0"/>
              </a:rPr>
              <a:t>    Угроза теракта : как защитить себя и своих близких / А.Т. </a:t>
            </a:r>
            <a:r>
              <a:rPr lang="ru-RU" sz="2200" dirty="0" err="1" smtClean="0">
                <a:solidFill>
                  <a:srgbClr val="FFC000"/>
                </a:solidFill>
                <a:latin typeface="Times New Roman" pitchFamily="18" charset="0"/>
                <a:cs typeface="Times New Roman" pitchFamily="18" charset="0"/>
              </a:rPr>
              <a:t>Юнашев</a:t>
            </a:r>
            <a:r>
              <a:rPr lang="ru-RU" sz="2200" dirty="0" smtClean="0">
                <a:solidFill>
                  <a:srgbClr val="FFC000"/>
                </a:solidFill>
                <a:latin typeface="Times New Roman" pitchFamily="18" charset="0"/>
                <a:cs typeface="Times New Roman" pitchFamily="18" charset="0"/>
              </a:rPr>
              <a:t>, К.С. </a:t>
            </a:r>
            <a:r>
              <a:rPr lang="ru-RU" sz="2200" dirty="0" err="1" smtClean="0">
                <a:solidFill>
                  <a:srgbClr val="FFC000"/>
                </a:solidFill>
                <a:latin typeface="Times New Roman" pitchFamily="18" charset="0"/>
                <a:cs typeface="Times New Roman" pitchFamily="18" charset="0"/>
              </a:rPr>
              <a:t>Гордеева.-Ростов-на</a:t>
            </a:r>
            <a:r>
              <a:rPr lang="ru-RU" sz="2200" dirty="0" smtClean="0">
                <a:solidFill>
                  <a:srgbClr val="FFC000"/>
                </a:solidFill>
                <a:latin typeface="Times New Roman" pitchFamily="18" charset="0"/>
                <a:cs typeface="Times New Roman" pitchFamily="18" charset="0"/>
              </a:rPr>
              <a:t>- Дону: Феникс, 2005.-313, [2] </a:t>
            </a:r>
            <a:r>
              <a:rPr lang="ru-RU" sz="2200" dirty="0" err="1" smtClean="0">
                <a:solidFill>
                  <a:srgbClr val="FFC000"/>
                </a:solidFill>
                <a:latin typeface="Times New Roman" pitchFamily="18" charset="0"/>
                <a:cs typeface="Times New Roman" pitchFamily="18" charset="0"/>
              </a:rPr>
              <a:t>c</a:t>
            </a:r>
            <a:r>
              <a:rPr lang="ru-RU" sz="2200" dirty="0" smtClean="0">
                <a:solidFill>
                  <a:srgbClr val="FFC000"/>
                </a:solidFill>
                <a:latin typeface="Times New Roman" pitchFamily="18" charset="0"/>
                <a:cs typeface="Times New Roman" pitchFamily="18" charset="0"/>
              </a:rPr>
              <a:t>.</a:t>
            </a:r>
            <a:r>
              <a:rPr lang="ru-RU" sz="2200" dirty="0" smtClean="0">
                <a:latin typeface="Times New Roman" pitchFamily="18" charset="0"/>
                <a:cs typeface="Times New Roman" pitchFamily="18" charset="0"/>
              </a:rPr>
              <a:t/>
            </a:r>
            <a:br>
              <a:rPr lang="ru-RU" sz="2200" dirty="0" smtClean="0">
                <a:latin typeface="Times New Roman" pitchFamily="18" charset="0"/>
                <a:cs typeface="Times New Roman" pitchFamily="18" charset="0"/>
              </a:rPr>
            </a:br>
            <a:r>
              <a:rPr lang="ru-RU" sz="2200" dirty="0" smtClean="0">
                <a:latin typeface="Times New Roman" pitchFamily="18" charset="0"/>
                <a:cs typeface="Times New Roman" pitchFamily="18" charset="0"/>
              </a:rPr>
              <a:t/>
            </a:r>
            <a:br>
              <a:rPr lang="ru-RU" sz="2200" dirty="0" smtClean="0">
                <a:latin typeface="Times New Roman" pitchFamily="18" charset="0"/>
                <a:cs typeface="Times New Roman" pitchFamily="18" charset="0"/>
              </a:rPr>
            </a:br>
            <a:r>
              <a:rPr lang="ru-RU" sz="2000" dirty="0" smtClean="0"/>
              <a:t>В данной книге вашему вниманию предлагается проследить развитие терроризма со времен Древнего Рима и до наших дней, описывается феномен «русского террора» XIX—XX вв. Вы сможете узнать, какие бывают виды современного политического, религиозного и националистического терроризма, какие террористические общества наиболее активно действуют в современном мире, какие ставят перед собой задачи и цели. Однако первоочередная задача данной книги — довести до читателя способы личной безопасности при террористической угрозе, познакомить с методиками психологической подготовки, вариантами защиты жилища в инженерно-техническом плане, доступно рассказывается о современных системах сигнализации. Книга рассчитана на широкий круг читателей.</a:t>
            </a:r>
            <a:br>
              <a:rPr lang="ru-RU" sz="2000" dirty="0" smtClean="0"/>
            </a:br>
            <a:r>
              <a:rPr lang="ru-RU" sz="1600" dirty="0" smtClean="0"/>
              <a:t/>
            </a:r>
            <a:br>
              <a:rPr lang="ru-RU" sz="1600" dirty="0" smtClean="0"/>
            </a:br>
            <a:endParaRPr lang="ru-RU" sz="1600" dirty="0"/>
          </a:p>
        </p:txBody>
      </p:sp>
      <p:pic>
        <p:nvPicPr>
          <p:cNvPr id="1028" name="Picture 4" descr="http://lib05.ru/sites/default/files/content/File/10_6.jpg"/>
          <p:cNvPicPr>
            <a:picLocks noChangeAspect="1" noChangeArrowheads="1"/>
          </p:cNvPicPr>
          <p:nvPr/>
        </p:nvPicPr>
        <p:blipFill>
          <a:blip r:embed="rId3" r:link="rId4" cstate="print"/>
          <a:srcRect/>
          <a:stretch>
            <a:fillRect/>
          </a:stretch>
        </p:blipFill>
        <p:spPr bwMode="auto">
          <a:xfrm>
            <a:off x="251520" y="1268760"/>
            <a:ext cx="2160240" cy="3127620"/>
          </a:xfrm>
          <a:prstGeom prst="rect">
            <a:avLst/>
          </a:prstGeom>
          <a:noFill/>
          <a:ln w="9525">
            <a:noFill/>
            <a:miter lim="800000"/>
            <a:headEnd/>
            <a:tailEnd/>
          </a:ln>
          <a:effectLst>
            <a:outerShdw blurRad="50800" dist="38100" algn="l" rotWithShape="0">
              <a:prstClr val="black">
                <a:alpha val="40000"/>
              </a:prstClr>
            </a:outerShdw>
          </a:effectLst>
          <a:scene3d>
            <a:camera prst="perspectiveRight"/>
            <a:lightRig rig="threePt" dir="t"/>
          </a:scene3d>
          <a:sp3d>
            <a:bevelT w="165100" prst="coolSlant"/>
          </a:sp3d>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843808" y="260648"/>
            <a:ext cx="5955432" cy="6597352"/>
          </a:xfrm>
        </p:spPr>
        <p:txBody>
          <a:bodyPr>
            <a:normAutofit/>
          </a:bodyPr>
          <a:lstStyle/>
          <a:p>
            <a:pPr>
              <a:buNone/>
            </a:pPr>
            <a:r>
              <a:rPr lang="ru-RU" sz="1800" b="1" dirty="0" smtClean="0">
                <a:solidFill>
                  <a:srgbClr val="FFC000"/>
                </a:solidFill>
                <a:latin typeface="Times New Roman" pitchFamily="18" charset="0"/>
                <a:cs typeface="Times New Roman" pitchFamily="18" charset="0"/>
              </a:rPr>
              <a:t>Терроризм - угроза человечеству в XXI веке : статьи / отв. ред. Р. Б. </a:t>
            </a:r>
            <a:r>
              <a:rPr lang="ru-RU" sz="1800" b="1" dirty="0" err="1" smtClean="0">
                <a:solidFill>
                  <a:srgbClr val="FFC000"/>
                </a:solidFill>
                <a:latin typeface="Times New Roman" pitchFamily="18" charset="0"/>
                <a:cs typeface="Times New Roman" pitchFamily="18" charset="0"/>
              </a:rPr>
              <a:t>Рыбаков.-Москва</a:t>
            </a:r>
            <a:r>
              <a:rPr lang="ru-RU" sz="1800" b="1" dirty="0" smtClean="0">
                <a:solidFill>
                  <a:srgbClr val="FFC000"/>
                </a:solidFill>
                <a:latin typeface="Times New Roman" pitchFamily="18" charset="0"/>
                <a:cs typeface="Times New Roman" pitchFamily="18" charset="0"/>
              </a:rPr>
              <a:t>: </a:t>
            </a:r>
            <a:r>
              <a:rPr lang="ru-RU" sz="1800" b="1" dirty="0" err="1" smtClean="0">
                <a:solidFill>
                  <a:srgbClr val="FFC000"/>
                </a:solidFill>
                <a:latin typeface="Times New Roman" pitchFamily="18" charset="0"/>
                <a:cs typeface="Times New Roman" pitchFamily="18" charset="0"/>
              </a:rPr>
              <a:t>Крафт</a:t>
            </a:r>
            <a:r>
              <a:rPr lang="ru-RU" sz="1800" b="1" dirty="0" smtClean="0">
                <a:solidFill>
                  <a:srgbClr val="FFC000"/>
                </a:solidFill>
                <a:latin typeface="Times New Roman" pitchFamily="18" charset="0"/>
                <a:cs typeface="Times New Roman" pitchFamily="18" charset="0"/>
              </a:rPr>
              <a:t> +; Москва: Институт востоковедения РАН, 2003.-267, [5] с.-(Нить времен)</a:t>
            </a:r>
          </a:p>
          <a:p>
            <a:pPr algn="just">
              <a:buNone/>
            </a:pPr>
            <a:endParaRPr lang="ru-RU" sz="2000" dirty="0" smtClean="0">
              <a:latin typeface="Times New Roman" pitchFamily="18" charset="0"/>
              <a:cs typeface="Times New Roman" pitchFamily="18" charset="0"/>
            </a:endParaRPr>
          </a:p>
          <a:p>
            <a:pPr algn="just">
              <a:buNone/>
            </a:pPr>
            <a:endParaRPr lang="ru-RU" sz="2000" dirty="0" smtClean="0">
              <a:latin typeface="Times New Roman" pitchFamily="18" charset="0"/>
              <a:cs typeface="Times New Roman" pitchFamily="18" charset="0"/>
            </a:endParaRPr>
          </a:p>
          <a:p>
            <a:pPr algn="just">
              <a:buNone/>
            </a:pPr>
            <a:endParaRPr lang="ru-RU" sz="2000" dirty="0" smtClean="0">
              <a:latin typeface="Times New Roman" pitchFamily="18" charset="0"/>
              <a:cs typeface="Times New Roman" pitchFamily="18" charset="0"/>
            </a:endParaRPr>
          </a:p>
          <a:p>
            <a:pPr algn="just">
              <a:buNone/>
            </a:pPr>
            <a:r>
              <a:rPr lang="ru-RU" sz="1800" dirty="0" smtClean="0">
                <a:latin typeface="Times New Roman" pitchFamily="18" charset="0"/>
                <a:cs typeface="Times New Roman" pitchFamily="18" charset="0"/>
              </a:rPr>
              <a:t>Книга посвящена актуальному социально-политическому явлению нашего времени - терроризму. Ни одно государство не застраховано от террористов, действия которых приобретают международный характер. В основу книги легли материалы научной конференции "Терроризм - угроза человечеству в XXI веке и ситуация на Востоке", состоявшейся в Москве в марте 2002 г. в Институте востоковедения.</a:t>
            </a:r>
          </a:p>
          <a:p>
            <a:pPr algn="just">
              <a:buNone/>
            </a:pPr>
            <a:r>
              <a:rPr lang="ru-RU" sz="1800" dirty="0" smtClean="0">
                <a:latin typeface="Times New Roman" pitchFamily="18" charset="0"/>
                <a:cs typeface="Times New Roman" pitchFamily="18" charset="0"/>
              </a:rPr>
              <a:t> </a:t>
            </a:r>
          </a:p>
          <a:p>
            <a:pPr algn="just">
              <a:buNone/>
            </a:pPr>
            <a:endParaRPr lang="ru-RU" sz="2000" dirty="0">
              <a:latin typeface="Times New Roman" pitchFamily="18" charset="0"/>
              <a:cs typeface="Times New Roman" pitchFamily="18" charset="0"/>
            </a:endParaRPr>
          </a:p>
        </p:txBody>
      </p:sp>
      <p:pic>
        <p:nvPicPr>
          <p:cNvPr id="4" name="Рисунок 3" descr="http://www.kmrz.ru/catimg/20/20977.jpg"/>
          <p:cNvPicPr/>
          <p:nvPr/>
        </p:nvPicPr>
        <p:blipFill>
          <a:blip r:embed="rId2" cstate="print"/>
          <a:srcRect/>
          <a:stretch>
            <a:fillRect/>
          </a:stretch>
        </p:blipFill>
        <p:spPr bwMode="auto">
          <a:xfrm>
            <a:off x="251520" y="1412776"/>
            <a:ext cx="2592288" cy="367240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835696" y="692696"/>
            <a:ext cx="7097216" cy="5805264"/>
          </a:xfrm>
        </p:spPr>
        <p:txBody>
          <a:bodyPr>
            <a:normAutofit/>
          </a:bodyPr>
          <a:lstStyle/>
          <a:p>
            <a:pPr algn="just">
              <a:buNone/>
            </a:pPr>
            <a:r>
              <a:rPr lang="ru-RU" sz="2000" b="1" dirty="0" smtClean="0">
                <a:solidFill>
                  <a:srgbClr val="FFC000"/>
                </a:solidFill>
              </a:rPr>
              <a:t>Брасс, А.     "Двоюродные братья" или смертельные враги? : террор без границ / А. Брасс, А. </a:t>
            </a:r>
            <a:r>
              <a:rPr lang="ru-RU" sz="2000" b="1" dirty="0" err="1" smtClean="0">
                <a:solidFill>
                  <a:srgbClr val="FFC000"/>
                </a:solidFill>
              </a:rPr>
              <a:t>Шумилин.-Москва</a:t>
            </a:r>
            <a:r>
              <a:rPr lang="ru-RU" sz="2000" b="1" dirty="0" smtClean="0">
                <a:solidFill>
                  <a:srgbClr val="FFC000"/>
                </a:solidFill>
              </a:rPr>
              <a:t>: </a:t>
            </a:r>
            <a:r>
              <a:rPr lang="ru-RU" sz="2000" b="1" dirty="0" err="1" smtClean="0">
                <a:solidFill>
                  <a:srgbClr val="FFC000"/>
                </a:solidFill>
              </a:rPr>
              <a:t>Астрель</a:t>
            </a:r>
            <a:r>
              <a:rPr lang="ru-RU" sz="2000" b="1" dirty="0" smtClean="0">
                <a:solidFill>
                  <a:srgbClr val="FFC000"/>
                </a:solidFill>
              </a:rPr>
              <a:t>; Москва: АСТ, 2004.-330 с.</a:t>
            </a:r>
          </a:p>
          <a:p>
            <a:pPr algn="just">
              <a:buNone/>
            </a:pPr>
            <a:r>
              <a:rPr lang="ru-RU" sz="2000" b="1" dirty="0" smtClean="0"/>
              <a:t> </a:t>
            </a:r>
            <a:endParaRPr lang="ru-RU" sz="2000" dirty="0" smtClean="0"/>
          </a:p>
          <a:p>
            <a:pPr algn="just">
              <a:buNone/>
            </a:pPr>
            <a:r>
              <a:rPr lang="ru-RU" sz="2600" dirty="0" smtClean="0"/>
              <a:t>     </a:t>
            </a:r>
            <a:r>
              <a:rPr lang="ru-RU" sz="1800" dirty="0" smtClean="0"/>
              <a:t>Ислам - религия мира и терпимости. Но экстремисты делают ставку на людей </a:t>
            </a:r>
            <a:r>
              <a:rPr lang="ru-RU" sz="1800" dirty="0" err="1" smtClean="0"/>
              <a:t>малопросвещенных</a:t>
            </a:r>
            <a:r>
              <a:rPr lang="ru-RU" sz="1800" dirty="0" smtClean="0"/>
              <a:t>, одержимых страстями, на "арабскую улицу", чтобы бороться не только с Западом и Израилем, но и с теми, кто, по их мнению, является "проводником" западного влияния в мусульманских странах, то есть с вполне просвещенными правящими элитами умеренных арабских государств. Этим элитам экстремисты объявили священную войну - "джихад". И получили в ответ операции спецслужб арабских стран и Израиля, которые вполне можно подвести под условное, но общее название - "Операция "</a:t>
            </a:r>
            <a:r>
              <a:rPr lang="ru-RU" sz="1800" dirty="0" err="1" smtClean="0"/>
              <a:t>Анти-джихад</a:t>
            </a:r>
            <a:r>
              <a:rPr lang="ru-RU" sz="1800" dirty="0" smtClean="0"/>
              <a:t>"...</a:t>
            </a:r>
          </a:p>
          <a:p>
            <a:pPr algn="just">
              <a:buNone/>
            </a:pPr>
            <a:endParaRPr lang="ru-RU" dirty="0"/>
          </a:p>
        </p:txBody>
      </p:sp>
      <p:pic>
        <p:nvPicPr>
          <p:cNvPr id="3074" name="Picture 2" descr="https://ozon-st.cdn.ngenix.net/multimedia/1000153260.jpg"/>
          <p:cNvPicPr>
            <a:picLocks noChangeAspect="1" noChangeArrowheads="1"/>
          </p:cNvPicPr>
          <p:nvPr/>
        </p:nvPicPr>
        <p:blipFill>
          <a:blip r:embed="rId2" r:link="rId3" cstate="print"/>
          <a:srcRect/>
          <a:stretch>
            <a:fillRect/>
          </a:stretch>
        </p:blipFill>
        <p:spPr bwMode="auto">
          <a:xfrm>
            <a:off x="323528" y="2060848"/>
            <a:ext cx="1830617" cy="284082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78832" y="692696"/>
            <a:ext cx="6665168" cy="4464496"/>
          </a:xfrm>
        </p:spPr>
        <p:txBody>
          <a:bodyPr>
            <a:normAutofit/>
          </a:bodyPr>
          <a:lstStyle/>
          <a:p>
            <a:r>
              <a:rPr lang="ru-RU" sz="2000" b="1" dirty="0" err="1" smtClean="0">
                <a:solidFill>
                  <a:srgbClr val="FFC000"/>
                </a:solidFill>
                <a:latin typeface="Times New Roman" pitchFamily="18" charset="0"/>
                <a:cs typeface="Times New Roman" pitchFamily="18" charset="0"/>
              </a:rPr>
              <a:t>Черницкий</a:t>
            </a:r>
            <a:r>
              <a:rPr lang="ru-RU" sz="2000" b="1" dirty="0" smtClean="0">
                <a:solidFill>
                  <a:srgbClr val="FFC000"/>
                </a:solidFill>
                <a:latin typeface="Times New Roman" pitchFamily="18" charset="0"/>
                <a:cs typeface="Times New Roman" pitchFamily="18" charset="0"/>
              </a:rPr>
              <a:t>, А. М.   Как спасти заложника, или 25 знаменитых освобождений / А. М. </a:t>
            </a:r>
            <a:r>
              <a:rPr lang="ru-RU" sz="2000" b="1" dirty="0" err="1" smtClean="0">
                <a:solidFill>
                  <a:srgbClr val="FFC000"/>
                </a:solidFill>
                <a:latin typeface="Times New Roman" pitchFamily="18" charset="0"/>
                <a:cs typeface="Times New Roman" pitchFamily="18" charset="0"/>
              </a:rPr>
              <a:t>Черницкий.-Москва</a:t>
            </a:r>
            <a:r>
              <a:rPr lang="ru-RU" sz="2000" b="1" dirty="0" smtClean="0">
                <a:solidFill>
                  <a:srgbClr val="FFC000"/>
                </a:solidFill>
                <a:latin typeface="Times New Roman" pitchFamily="18" charset="0"/>
                <a:cs typeface="Times New Roman" pitchFamily="18" charset="0"/>
              </a:rPr>
              <a:t>: ОЛМА - ПРЕСС, 2003.-381 с.: ил. </a:t>
            </a:r>
            <a:br>
              <a:rPr lang="ru-RU" sz="2000" b="1" dirty="0" smtClean="0">
                <a:solidFill>
                  <a:srgbClr val="FFC000"/>
                </a:solidFill>
                <a:latin typeface="Times New Roman" pitchFamily="18" charset="0"/>
                <a:cs typeface="Times New Roman" pitchFamily="18" charset="0"/>
              </a:rPr>
            </a:br>
            <a:r>
              <a:rPr lang="ru-RU" sz="2000" b="1" dirty="0" smtClean="0">
                <a:solidFill>
                  <a:srgbClr val="FFC000"/>
                </a:solidFill>
                <a:latin typeface="Times New Roman" pitchFamily="18" charset="0"/>
                <a:cs typeface="Times New Roman" pitchFamily="18" charset="0"/>
              </a:rPr>
              <a:t/>
            </a:r>
            <a:br>
              <a:rPr lang="ru-RU" sz="2000" b="1" dirty="0" smtClean="0">
                <a:solidFill>
                  <a:srgbClr val="FFC000"/>
                </a:solidFill>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В эмоциональной, захватывающей манере книга рассказывает об успешных и провальных спасениях заложников за последние тридцать с лишним лет по всему миру, от первого захвата израильского самолета в 1968 г. до трагических событий на московском мюзикле "Норд-Ост" в 2002 г. Материал изложен в хронологическом порядке, и читатель от очерка к очерку набирается опыта - вместе со спецслужбами. Сформулированы правила, которые помогут избежать похищения и выжить в плену.</a:t>
            </a:r>
            <a:br>
              <a:rPr lang="ru-RU" sz="1800" dirty="0" smtClean="0">
                <a:latin typeface="Times New Roman" pitchFamily="18" charset="0"/>
                <a:cs typeface="Times New Roman" pitchFamily="18" charset="0"/>
              </a:rPr>
            </a:br>
            <a:endParaRPr lang="ru-RU" sz="1800" dirty="0">
              <a:latin typeface="Times New Roman" pitchFamily="18" charset="0"/>
              <a:cs typeface="Times New Roman" pitchFamily="18" charset="0"/>
            </a:endParaRPr>
          </a:p>
        </p:txBody>
      </p:sp>
      <p:pic>
        <p:nvPicPr>
          <p:cNvPr id="4098" name="Picture 2" descr="http://lib05.ru/sites/default/files/content/File/2_6.jpg"/>
          <p:cNvPicPr>
            <a:picLocks noChangeAspect="1" noChangeArrowheads="1"/>
          </p:cNvPicPr>
          <p:nvPr/>
        </p:nvPicPr>
        <p:blipFill>
          <a:blip r:embed="rId2" r:link="rId3" cstate="print"/>
          <a:srcRect/>
          <a:stretch>
            <a:fillRect/>
          </a:stretch>
        </p:blipFill>
        <p:spPr bwMode="auto">
          <a:xfrm>
            <a:off x="179512" y="1124744"/>
            <a:ext cx="2088232" cy="3185551"/>
          </a:xfrm>
          <a:prstGeom prst="rect">
            <a:avLst/>
          </a:prstGeom>
          <a:noFill/>
          <a:ln w="9525">
            <a:solidFill>
              <a:srgbClr val="938953"/>
            </a:solid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87824" y="332656"/>
            <a:ext cx="5987008" cy="6106690"/>
          </a:xfrm>
        </p:spPr>
        <p:txBody>
          <a:bodyPr>
            <a:normAutofit/>
          </a:bodyPr>
          <a:lstStyle/>
          <a:p>
            <a:r>
              <a:rPr lang="ru-RU" sz="2000" b="1" dirty="0" smtClean="0">
                <a:solidFill>
                  <a:srgbClr val="FFC000"/>
                </a:solidFill>
                <a:latin typeface="Times New Roman" pitchFamily="18" charset="0"/>
                <a:cs typeface="Times New Roman" pitchFamily="18" charset="0"/>
              </a:rPr>
              <a:t>Международный терроризм: борьба за геополитическое господство: Монография / Под ред. А.В. </a:t>
            </a:r>
            <a:r>
              <a:rPr lang="ru-RU" sz="2000" b="1" dirty="0" err="1" smtClean="0">
                <a:solidFill>
                  <a:srgbClr val="FFC000"/>
                </a:solidFill>
                <a:latin typeface="Times New Roman" pitchFamily="18" charset="0"/>
                <a:cs typeface="Times New Roman" pitchFamily="18" charset="0"/>
              </a:rPr>
              <a:t>Возженикова</a:t>
            </a:r>
            <a:r>
              <a:rPr lang="ru-RU" sz="2000" b="1" dirty="0" smtClean="0">
                <a:solidFill>
                  <a:srgbClr val="FFC000"/>
                </a:solidFill>
                <a:latin typeface="Times New Roman" pitchFamily="18" charset="0"/>
                <a:cs typeface="Times New Roman" pitchFamily="18" charset="0"/>
              </a:rPr>
              <a:t> . – М.: Изд-во РАГС, 2005. – 528 с.</a:t>
            </a:r>
            <a:r>
              <a:rPr lang="ru-RU" sz="1800" b="1" dirty="0" smtClean="0">
                <a:solidFill>
                  <a:srgbClr val="FFC000"/>
                </a:solidFill>
                <a:latin typeface="Times New Roman" pitchFamily="18" charset="0"/>
                <a:cs typeface="Times New Roman" pitchFamily="18" charset="0"/>
              </a:rPr>
              <a:t/>
            </a:r>
            <a:br>
              <a:rPr lang="ru-RU" sz="1800" b="1" dirty="0" smtClean="0">
                <a:solidFill>
                  <a:srgbClr val="FFC000"/>
                </a:solidFill>
                <a:latin typeface="Times New Roman" pitchFamily="18" charset="0"/>
                <a:cs typeface="Times New Roman" pitchFamily="18" charset="0"/>
              </a:rPr>
            </a:br>
            <a:r>
              <a:rPr lang="ru-RU" sz="1800" b="1" dirty="0" smtClean="0">
                <a:solidFill>
                  <a:srgbClr val="FFC000"/>
                </a:solidFill>
                <a:latin typeface="Times New Roman" pitchFamily="18" charset="0"/>
                <a:cs typeface="Times New Roman" pitchFamily="18" charset="0"/>
              </a:rPr>
              <a:t/>
            </a:r>
            <a:br>
              <a:rPr lang="ru-RU" sz="1800" b="1" dirty="0" smtClean="0">
                <a:solidFill>
                  <a:srgbClr val="FFC000"/>
                </a:solidFill>
                <a:latin typeface="Times New Roman" pitchFamily="18" charset="0"/>
                <a:cs typeface="Times New Roman" pitchFamily="18" charset="0"/>
              </a:rPr>
            </a:br>
            <a:r>
              <a:rPr lang="ru-RU" sz="1800" dirty="0" smtClean="0"/>
              <a:t/>
            </a:r>
            <a:br>
              <a:rPr lang="ru-RU" sz="1800" dirty="0" smtClean="0"/>
            </a:br>
            <a:r>
              <a:rPr lang="ru-RU" sz="1800" dirty="0" smtClean="0"/>
              <a:t>Авторы книги — ученые и эксперты по вопросам обеспечения национальной безопасности, борьбы с религиозным экстремизмом и терроризмом. В географическом плане работа охватывает разные регионы мира — Европу, Ближний, Средний и Дальний Восток, Центральную и Южную Азию, Кавказ. Исследуются причины возникновения международного терроризма и факторы, влияющие на его развитие в современных условиях. Особое внимание уделяется проблемам борьбы с терроризмом в России. Анализируется зарубежный опыт противодействия терроризму со стороны государства и общества. Для политологов, правоведов и международников</a:t>
            </a:r>
            <a:endParaRPr lang="ru-RU" sz="1800" dirty="0">
              <a:latin typeface="Times New Roman" pitchFamily="18" charset="0"/>
              <a:cs typeface="Times New Roman" pitchFamily="18" charset="0"/>
            </a:endParaRPr>
          </a:p>
        </p:txBody>
      </p:sp>
      <p:pic>
        <p:nvPicPr>
          <p:cNvPr id="5122" name="Picture 2" descr="http://lib05.ru/sites/default/files/content/File/12_3.jpg"/>
          <p:cNvPicPr>
            <a:picLocks noChangeAspect="1" noChangeArrowheads="1"/>
          </p:cNvPicPr>
          <p:nvPr/>
        </p:nvPicPr>
        <p:blipFill>
          <a:blip r:embed="rId2" r:link="rId3" cstate="print"/>
          <a:srcRect/>
          <a:stretch>
            <a:fillRect/>
          </a:stretch>
        </p:blipFill>
        <p:spPr bwMode="auto">
          <a:xfrm>
            <a:off x="251520" y="1772816"/>
            <a:ext cx="2368886" cy="324036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55776" y="188640"/>
            <a:ext cx="6377136" cy="6322714"/>
          </a:xfrm>
        </p:spPr>
        <p:txBody>
          <a:bodyPr>
            <a:normAutofit fontScale="90000"/>
          </a:bodyPr>
          <a:lstStyle/>
          <a:p>
            <a:r>
              <a:rPr lang="ru-RU" sz="1800" b="1" dirty="0" err="1" smtClean="0">
                <a:solidFill>
                  <a:srgbClr val="FFC000"/>
                </a:solidFill>
                <a:latin typeface="Times New Roman" pitchFamily="18" charset="0"/>
                <a:cs typeface="Times New Roman" pitchFamily="18" charset="0"/>
              </a:rPr>
              <a:t>Дершовиц</a:t>
            </a:r>
            <a:r>
              <a:rPr lang="ru-RU" sz="1800" b="1" dirty="0" smtClean="0">
                <a:solidFill>
                  <a:srgbClr val="FFC000"/>
                </a:solidFill>
                <a:latin typeface="Times New Roman" pitchFamily="18" charset="0"/>
                <a:cs typeface="Times New Roman" pitchFamily="18" charset="0"/>
              </a:rPr>
              <a:t>, А.     Почему терроризм действует : осознать угрозу и ответить на вызов / А. </a:t>
            </a:r>
            <a:r>
              <a:rPr lang="ru-RU" sz="1800" b="1" dirty="0" err="1" smtClean="0">
                <a:solidFill>
                  <a:srgbClr val="FFC000"/>
                </a:solidFill>
                <a:latin typeface="Times New Roman" pitchFamily="18" charset="0"/>
                <a:cs typeface="Times New Roman" pitchFamily="18" charset="0"/>
              </a:rPr>
              <a:t>Дершовиц</a:t>
            </a:r>
            <a:r>
              <a:rPr lang="ru-RU" sz="1800" b="1" dirty="0" smtClean="0">
                <a:solidFill>
                  <a:srgbClr val="FFC000"/>
                </a:solidFill>
                <a:latin typeface="Times New Roman" pitchFamily="18" charset="0"/>
                <a:cs typeface="Times New Roman" pitchFamily="18" charset="0"/>
              </a:rPr>
              <a:t>; пер. </a:t>
            </a:r>
            <a:r>
              <a:rPr lang="ru-RU" sz="1800" b="1" dirty="0" err="1" smtClean="0">
                <a:solidFill>
                  <a:srgbClr val="FFC000"/>
                </a:solidFill>
                <a:latin typeface="Times New Roman" pitchFamily="18" charset="0"/>
                <a:cs typeface="Times New Roman" pitchFamily="18" charset="0"/>
              </a:rPr>
              <a:t>c</a:t>
            </a:r>
            <a:r>
              <a:rPr lang="ru-RU" sz="1800" b="1" dirty="0" smtClean="0">
                <a:solidFill>
                  <a:srgbClr val="FFC000"/>
                </a:solidFill>
                <a:latin typeface="Times New Roman" pitchFamily="18" charset="0"/>
                <a:cs typeface="Times New Roman" pitchFamily="18" charset="0"/>
              </a:rPr>
              <a:t> англ. А. И. </a:t>
            </a:r>
            <a:r>
              <a:rPr lang="ru-RU" sz="1800" b="1" dirty="0" err="1" smtClean="0">
                <a:solidFill>
                  <a:srgbClr val="FFC000"/>
                </a:solidFill>
                <a:latin typeface="Times New Roman" pitchFamily="18" charset="0"/>
                <a:cs typeface="Times New Roman" pitchFamily="18" charset="0"/>
              </a:rPr>
              <a:t>Годин.-Москва</a:t>
            </a:r>
            <a:r>
              <a:rPr lang="ru-RU" sz="1800" b="1" dirty="0" smtClean="0">
                <a:solidFill>
                  <a:srgbClr val="FFC000"/>
                </a:solidFill>
                <a:latin typeface="Times New Roman" pitchFamily="18" charset="0"/>
                <a:cs typeface="Times New Roman" pitchFamily="18" charset="0"/>
              </a:rPr>
              <a:t>: РОССПЭН, 2005.-255, [1] </a:t>
            </a:r>
            <a:r>
              <a:rPr lang="ru-RU" sz="1800" b="1" dirty="0" err="1" smtClean="0">
                <a:solidFill>
                  <a:srgbClr val="FFC000"/>
                </a:solidFill>
                <a:latin typeface="Times New Roman" pitchFamily="18" charset="0"/>
                <a:cs typeface="Times New Roman" pitchFamily="18" charset="0"/>
              </a:rPr>
              <a:t>c</a:t>
            </a:r>
            <a:r>
              <a:rPr lang="ru-RU" sz="1800" b="1" dirty="0" smtClean="0">
                <a:solidFill>
                  <a:srgbClr val="FFC000"/>
                </a:solidFill>
                <a:latin typeface="Times New Roman" pitchFamily="18" charset="0"/>
                <a:cs typeface="Times New Roman" pitchFamily="18" charset="0"/>
              </a:rPr>
              <a:t>.</a:t>
            </a:r>
            <a:br>
              <a:rPr lang="ru-RU" sz="1800" b="1" dirty="0" smtClean="0">
                <a:solidFill>
                  <a:srgbClr val="FFC000"/>
                </a:solidFill>
                <a:latin typeface="Times New Roman" pitchFamily="18" charset="0"/>
                <a:cs typeface="Times New Roman" pitchFamily="18" charset="0"/>
              </a:rPr>
            </a:br>
            <a:r>
              <a:rPr lang="ru-RU" sz="1800" b="1" dirty="0" smtClean="0">
                <a:solidFill>
                  <a:srgbClr val="FFC000"/>
                </a:solidFill>
                <a:latin typeface="Times New Roman" pitchFamily="18" charset="0"/>
                <a:cs typeface="Times New Roman" pitchFamily="18" charset="0"/>
              </a:rPr>
              <a:t> </a:t>
            </a: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Алан </a:t>
            </a:r>
            <a:r>
              <a:rPr lang="ru-RU" sz="1800" dirty="0" err="1" smtClean="0">
                <a:latin typeface="Times New Roman" pitchFamily="18" charset="0"/>
                <a:cs typeface="Times New Roman" pitchFamily="18" charset="0"/>
              </a:rPr>
              <a:t>Дершовиц</a:t>
            </a:r>
            <a:r>
              <a:rPr lang="ru-RU" sz="1800" dirty="0" smtClean="0">
                <a:latin typeface="Times New Roman" pitchFamily="18" charset="0"/>
                <a:cs typeface="Times New Roman" pitchFamily="18" charset="0"/>
              </a:rPr>
              <a:t>, профессор юриспруденции Юридической школы Гарвардского университета, один из наиболее известных в США защитников гражданских свобод, в своей книге вскрывает причины терроризма. Главную из них он видит в том, что эта тактика позволяет добиться успеха - террористы получают выгоды от совершения своих действий. На конкретных примерах автор показывает, как международное сообщество способствовало разрастанию терроризма до глобальных масштабов, поощряя его, создавая новые стимулы для терактов и отказываясь принять меры для его обуздания. В книге даются рекомендации, как истребить международный терроризм, если пренебречь соображениями законодательного, этического и гуманитарного характера. В качестве одной из мер автор считает возможным законодательно разрешить применение пыток к террористам в четко оговоренных случаях, в частности, для получения информации, необходимой для предотвращения терактов. Автор предлагает ряд других шагов, которые помогут обеспечить безопасность и снизить количество и тяжесть атак международных террористов.</a:t>
            </a:r>
            <a:r>
              <a:rPr lang="ru-RU" sz="1800" dirty="0" smtClean="0"/>
              <a:t/>
            </a:r>
            <a:br>
              <a:rPr lang="ru-RU" sz="1800" dirty="0" smtClean="0"/>
            </a:br>
            <a:r>
              <a:rPr lang="ru-RU" sz="1800" dirty="0" smtClean="0"/>
              <a:t> </a:t>
            </a:r>
            <a:br>
              <a:rPr lang="ru-RU" sz="1800" dirty="0" smtClean="0"/>
            </a:br>
            <a:endParaRPr lang="ru-RU" sz="1800" dirty="0">
              <a:latin typeface="Times New Roman" pitchFamily="18" charset="0"/>
              <a:cs typeface="Times New Roman" pitchFamily="18" charset="0"/>
            </a:endParaRPr>
          </a:p>
        </p:txBody>
      </p:sp>
      <p:pic>
        <p:nvPicPr>
          <p:cNvPr id="6146" name="Picture 2" descr="Картинки по запросу книга терроризм угроза человечеству в 21 веке"/>
          <p:cNvPicPr>
            <a:picLocks noChangeAspect="1" noChangeArrowheads="1"/>
          </p:cNvPicPr>
          <p:nvPr/>
        </p:nvPicPr>
        <p:blipFill>
          <a:blip r:embed="rId2" r:link="rId3" cstate="print"/>
          <a:srcRect/>
          <a:stretch>
            <a:fillRect/>
          </a:stretch>
        </p:blipFill>
        <p:spPr bwMode="auto">
          <a:xfrm>
            <a:off x="323528" y="1196752"/>
            <a:ext cx="2088232" cy="3303674"/>
          </a:xfrm>
          <a:prstGeom prst="rect">
            <a:avLst/>
          </a:prstGeom>
          <a:noFill/>
          <a:ln w="9525">
            <a:noFill/>
            <a:miter lim="800000"/>
            <a:headEnd/>
            <a:tailEnd/>
          </a:ln>
          <a:scene3d>
            <a:camera prst="orthographicFront"/>
            <a:lightRig rig="threePt" dir="t"/>
          </a:scene3d>
          <a:sp3d>
            <a:bevelT/>
          </a:sp3d>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Техническая">
  <a:themeElements>
    <a:clrScheme name="Техническая">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Техническая">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Техническая">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499</TotalTime>
  <Words>478</Words>
  <Application>Microsoft Office PowerPoint</Application>
  <PresentationFormat>Экран (4:3)</PresentationFormat>
  <Paragraphs>28</Paragraphs>
  <Slides>16</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16</vt:i4>
      </vt:variant>
    </vt:vector>
  </HeadingPairs>
  <TitlesOfParts>
    <vt:vector size="17" baseType="lpstr">
      <vt:lpstr>Техническая</vt:lpstr>
      <vt:lpstr>Слайд 1</vt:lpstr>
      <vt:lpstr> Так уж сложилось, что во всех языках мира одним из наиболее часто употребляемых к началу 21 века стало редкое в прошлом, а когда-то совсем неизвестное слово – терроризм.  Ежегодно в нашей стране 3 сентября мы стали отмечать  День солидарности в борьбе с терроризмом. Это  одна из самых новых  памятных дат России, она установлена федеральным законом «О днях воинской славы России» от 6 июля 2005 года.  Одной из доступных форм библиотечной работы в этом направлении являются книжные выставки, цель которых показать посредством литературы, какую угрозу несёт миру терроризм. Именно этой теме посвящена виртуальная выставка «Терроризм – глобальная проблема современного мира». </vt:lpstr>
      <vt:lpstr>Слайд 3</vt:lpstr>
      <vt:lpstr>Юношев, А.Т.     Угроза теракта : как защитить себя и своих близких / А.Т. Юнашев, К.С. Гордеева.-Ростов-на- Дону: Феникс, 2005.-313, [2] c.  В данной книге вашему вниманию предлагается проследить развитие терроризма со времен Древнего Рима и до наших дней, описывается феномен «русского террора» XIX—XX вв. Вы сможете узнать, какие бывают виды современного политического, религиозного и националистического терроризма, какие террористические общества наиболее активно действуют в современном мире, какие ставят перед собой задачи и цели. Однако первоочередная задача данной книги — довести до читателя способы личной безопасности при террористической угрозе, познакомить с методиками психологической подготовки, вариантами защиты жилища в инженерно-техническом плане, доступно рассказывается о современных системах сигнализации. Книга рассчитана на широкий круг читателей.  </vt:lpstr>
      <vt:lpstr>Слайд 5</vt:lpstr>
      <vt:lpstr>Слайд 6</vt:lpstr>
      <vt:lpstr>Черницкий, А. М.   Как спасти заложника, или 25 знаменитых освобождений / А. М. Черницкий.-Москва: ОЛМА - ПРЕСС, 2003.-381 с.: ил.      В эмоциональной, захватывающей манере книга рассказывает об успешных и провальных спасениях заложников за последние тридцать с лишним лет по всему миру, от первого захвата израильского самолета в 1968 г. до трагических событий на московском мюзикле "Норд-Ост" в 2002 г. Материал изложен в хронологическом порядке, и читатель от очерка к очерку набирается опыта - вместе со спецслужбами. Сформулированы правила, которые помогут избежать похищения и выжить в плену. </vt:lpstr>
      <vt:lpstr>Международный терроризм: борьба за геополитическое господство: Монография / Под ред. А.В. Возженикова . – М.: Изд-во РАГС, 2005. – 528 с.   Авторы книги — ученые и эксперты по вопросам обеспечения национальной безопасности, борьбы с религиозным экстремизмом и терроризмом. В географическом плане работа охватывает разные регионы мира — Европу, Ближний, Средний и Дальний Восток, Центральную и Южную Азию, Кавказ. Исследуются причины возникновения международного терроризма и факторы, влияющие на его развитие в современных условиях. Особое внимание уделяется проблемам борьбы с терроризмом в России. Анализируется зарубежный опыт противодействия терроризму со стороны государства и общества. Для политологов, правоведов и международников</vt:lpstr>
      <vt:lpstr>Дершовиц, А.     Почему терроризм действует : осознать угрозу и ответить на вызов / А. Дершовиц; пер. c англ. А. И. Годин.-Москва: РОССПЭН, 2005.-255, [1] c.     Алан Дершовиц, профессор юриспруденции Юридической школы Гарвардского университета, один из наиболее известных в США защитников гражданских свобод, в своей книге вскрывает причины терроризма. Главную из них он видит в том, что эта тактика позволяет добиться успеха - террористы получают выгоды от совершения своих действий. На конкретных примерах автор показывает, как международное сообщество способствовало разрастанию терроризма до глобальных масштабов, поощряя его, создавая новые стимулы для терактов и отказываясь принять меры для его обуздания. В книге даются рекомендации, как истребить международный терроризм, если пренебречь соображениями законодательного, этического и гуманитарного характера. В качестве одной из мер автор считает возможным законодательно разрешить применение пыток к террористам в четко оговоренных случаях, в частности, для получения информации, необходимой для предотвращения терактов. Автор предлагает ряд других шагов, которые помогут обеспечить безопасность и снизить количество и тяжесть атак международных террористов.   </vt:lpstr>
      <vt:lpstr>Нетаньяху, Б. Война с терроризмом : как демократии могут нанести поражение сети международного терроризма / Б. Нетаньяху; пер. c англ. Е. Бучацкая; ред. Е. Харитонова.-Москва: Альпина Паблишер, 2002.-206, [2] с   Международный терроризм, тесно связанный с исламским фундаментализмом, грозит стать главным фактором нестабильности в XXI веке. 11 сентября 2001 г. мир увидел, насколько изощренны способы, к которым террористы прибегают сегодня. Взрыв башен-близнецов ВТЦ показал, что болезнь под названием `терроризм` перешла уже в такую стадию, когда победить ее можно лишь совместными усилиями мирового сообщества.  В своей новой книге экс-премьер-министр Израиля Беньямин Нетаньяху, человек, которого по праву можно считать экспертом в вопросах борьбы с терроризмом, анализирует современную ситуацию и показывает, как можно противостоять этому злу. Книга основана на богатом фактическом материале: приводится информация о самых громких терактах прошлого, террористических организациях и их лидерах </vt:lpstr>
      <vt:lpstr>Полежаев, А. П. Терроризм и антитеррористические меры (организация, методы и средства) : вопросы и ответы / А. П. Полежаев, М. Ф. Савелий; ред. М. Ф. Савелий.-Москва:  В данной работе рассматриваются актуальные вопросы борьбы с терроризмом на современном этапе. Пособие состоит из пяти разделов, в которых в виде вопросов и ответов излагаются организация, средства, методы и отдельные мероприятия по профилактике терроризма на различных объектах, осуществляемые правоохранительными органами. Значительное место отведено опыту борьбы с терроризмом зарубежных стран, использованию высоких информационных технологий и технического прогресса в этой сфере деятельности. Книга предназначена широкому кругу читателей. Она может служить учебным пособием для студентов вузов и средних учебных заведений. Пособие успешно могут использовать сотрудники правоохранительных органов, частные охранные структуры, предприятия и общественные организации.     </vt:lpstr>
      <vt:lpstr>Брасс, А.     Палестинские истоки / А. Брасс.-Москва: Олма-Пресс Образование, 2004.-347, [5 с.-(Терроризм: история и современность)    У истории до сих пор нет однозначного ответа на вопрос: кем приходятся друг другу израильтяне и арабы - "двоюродными братьями" или заклятыми врагами? И почему пламя террора, зародившееся на фоне создания Организации освобождения Палестины (ООП), продолжает бушевать до сих пор? Многие шокирующие материалы книги Александра Брасса "Палестинские истоки" впервые представлены мировой общественности. Действия крупнейших арабских террористических организаций, антитеррористические операции израильских служб, среди которых выделяется сверхсекретное подразделение "Моссада", и многое другое - впервые в этой книге!   </vt:lpstr>
      <vt:lpstr>Речкалов, В. В.     Живых смертниц не бывает : чеченская киншка / В. В. Речкалов.-Москва: Время, 2005.-282, [6] c.: [16] л. фотоил.-(Документальный роман)    Киншка - чеченское слово. В переводе - книга, том, фолиант. Герои киншки военного корреспондента "Известий" Вадима Речкалова знать друг друга не хотят, едва собираются вместе - между ними тут же возникает конфликт. Единственное, что их объединяет, - все они живут в Зоне КТО - зоне контртеррористической операции. Все - от террористок-смертниц со взрывчаткой на талии до гламурных барышень в "лексусах". У каждого своя война, своя любовь, своя правда. Каждый в отдельности - в принципе, хороший человек. Одна проблема - как их всех, таких хороших, помирить. </vt:lpstr>
      <vt:lpstr>  Моторный, И. Д.     Защита гражданских объектов от терроризма : научно-практическое пособие / И. Д. Моторный.-Москва: Издательский дом Шумиловой И. И., 2005.-163, [1] с.-(Бизнес, безопасность и право).-Библиогр.: с. 157 - 161   Изложены результаты исследования теоретических и прикладных проблем современного терроризма и антитеррористической деятельности, описаны методы оценки диверсионно-террористической уязвимости гражданских объектов, даны рекомендации хозяйствующим субъектам по совершенствованию мероприятий антитеррора. Для предпринимателей, руководителей государственных предприятий и коммерческих организаций, работников государственных и негосударственных структур безопасности, разработчиков антитеррористической техники и досмотрового оборудования, научно-педагогического состава образовательных учреждений российских правоохранительных органов и спецслужб. </vt:lpstr>
      <vt:lpstr>  Крусанов, П.     Действующая модель ада : очерки о терроризме и террористах / П. Крусанов.-Москва: АСТ; Санкт-Петербург: Астрель-СПб, 2004.-223, [1] с.    Культовый прозаик Павел Крусанов выступает в роли эссеиста. У вас в руках книга его эссе о терроризме и террористах. Сергей Нечаев, Карлос Шакал, Гаврило Принцип, Че Гевара, Бен Ладен - ее герои.   </vt:lpstr>
      <vt:lpstr>Законодательные акты по теме О противодействии терроризму [Электронный ресурс] : Федеральный закон от 06.03.2006 N 35-ФЗ (ред. от 06.07.2016) (с изм. и доп., вступ. в силу с 01.01.2017). - Режим доступа: Справочно-правовая система «КонсультантПлюс»   Настоящий Федеральный закон устанавливает основные принципы противодействия терроризму, правовые и организационные основы профилактики терроризма и борьбы с ним, минимизации и (или) ликвидации последствий проявлений терроризма, а также правовые и организационные основы применения Вооруженных Сил Российской Федерации в борьбе с терроризмом.   О противодействии экстремистской деятельности [Электронный ресурс] : Федеральный закон от 25.07.2002 N 114-ФЗ (ред. от 23.11.2015). - Режим доступа: Справочно-правовая система «КонсультантПлюс».   Определяются правовые и организационные основы противодействия экстремистской деятельности, устанавливается ответственность за ее осуществление.   3. О мерах по противодействию терроризму [Электронный ресурс] : Указ Президента РФ от 15.02.2006 N 116 (ред. ред. от 29.07.2017).- Режим доступа: Справочно-правовая система «КонсультантПлюс»   4. О Стратегии государственной национальной политики Российской Федерации на период до 2025 года [Электронный ресурс] : Указ Президента РФ от 19.12.2012 N 1666. - Режим доступа: Справочно-правовая система «КонсультантПлюс»   5. О Стратегии национальной безопасности Российской Федерации [Электронный ресурс] : Указ Президента РФ от 31.12.2015 N 683. - Режим доступа: Справочно-правовая система «КонсультантПлюс».   6. Концепция противодействия терроризму в Российской Федерации [Электронный ресурс] : утв. Президентом РФ 05.10.2009. - Режим доступа: Справочно-правовая система «КонсультантПлюс»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Pcpi</dc:creator>
  <cp:lastModifiedBy>Pcpi</cp:lastModifiedBy>
  <cp:revision>54</cp:revision>
  <dcterms:created xsi:type="dcterms:W3CDTF">2017-08-24T13:09:07Z</dcterms:created>
  <dcterms:modified xsi:type="dcterms:W3CDTF">2017-08-31T12:16:44Z</dcterms:modified>
</cp:coreProperties>
</file>